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embeddedFontLst>
    <p:embeddedFont>
      <p:font typeface="Roboto" panose="02000000000000000000" pitchFamily="2"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BEDD05-9275-4FD4-B5DD-3750A8255DC4}">
  <a:tblStyle styleId="{A8BEDD05-9275-4FD4-B5DD-3750A8255D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1C9D1B-F971-4BFA-9A52-4824CEC71C5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936"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0" name="Shape 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9" name="Shape 5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6" name="Shape 6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Shape 6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a:pPr marL="0" lvl="0" indent="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1"/>
                </a:solidFill>
                <a:latin typeface="Roboto"/>
                <a:ea typeface="Roboto"/>
                <a:cs typeface="Roboto"/>
                <a:sym typeface="Roboto"/>
              </a:defRPr>
            </a:lvl1pPr>
            <a:lvl2pPr lvl="1" algn="r">
              <a:spcBef>
                <a:spcPts val="0"/>
              </a:spcBef>
              <a:buNone/>
              <a:defRPr sz="1000">
                <a:solidFill>
                  <a:schemeClr val="lt1"/>
                </a:solidFill>
                <a:latin typeface="Roboto"/>
                <a:ea typeface="Roboto"/>
                <a:cs typeface="Roboto"/>
                <a:sym typeface="Roboto"/>
              </a:defRPr>
            </a:lvl2pPr>
            <a:lvl3pPr lvl="2" algn="r">
              <a:spcBef>
                <a:spcPts val="0"/>
              </a:spcBef>
              <a:buNone/>
              <a:defRPr sz="1000">
                <a:solidFill>
                  <a:schemeClr val="lt1"/>
                </a:solidFill>
                <a:latin typeface="Roboto"/>
                <a:ea typeface="Roboto"/>
                <a:cs typeface="Roboto"/>
                <a:sym typeface="Roboto"/>
              </a:defRPr>
            </a:lvl3pPr>
            <a:lvl4pPr lvl="3" algn="r">
              <a:spcBef>
                <a:spcPts val="0"/>
              </a:spcBef>
              <a:buNone/>
              <a:defRPr sz="1000">
                <a:solidFill>
                  <a:schemeClr val="lt1"/>
                </a:solidFill>
                <a:latin typeface="Roboto"/>
                <a:ea typeface="Roboto"/>
                <a:cs typeface="Roboto"/>
                <a:sym typeface="Roboto"/>
              </a:defRPr>
            </a:lvl4pPr>
            <a:lvl5pPr lvl="4" algn="r">
              <a:spcBef>
                <a:spcPts val="0"/>
              </a:spcBef>
              <a:buNone/>
              <a:defRPr sz="1000">
                <a:solidFill>
                  <a:schemeClr val="lt1"/>
                </a:solidFill>
                <a:latin typeface="Roboto"/>
                <a:ea typeface="Roboto"/>
                <a:cs typeface="Roboto"/>
                <a:sym typeface="Roboto"/>
              </a:defRPr>
            </a:lvl5pPr>
            <a:lvl6pPr lvl="5" algn="r">
              <a:spcBef>
                <a:spcPts val="0"/>
              </a:spcBef>
              <a:buNone/>
              <a:defRPr sz="1000">
                <a:solidFill>
                  <a:schemeClr val="lt1"/>
                </a:solidFill>
                <a:latin typeface="Roboto"/>
                <a:ea typeface="Roboto"/>
                <a:cs typeface="Roboto"/>
                <a:sym typeface="Roboto"/>
              </a:defRPr>
            </a:lvl6pPr>
            <a:lvl7pPr lvl="6" algn="r">
              <a:spcBef>
                <a:spcPts val="0"/>
              </a:spcBef>
              <a:buNone/>
              <a:defRPr sz="1000">
                <a:solidFill>
                  <a:schemeClr val="lt1"/>
                </a:solidFill>
                <a:latin typeface="Roboto"/>
                <a:ea typeface="Roboto"/>
                <a:cs typeface="Roboto"/>
                <a:sym typeface="Roboto"/>
              </a:defRPr>
            </a:lvl7pPr>
            <a:lvl8pPr lvl="7" algn="r">
              <a:spcBef>
                <a:spcPts val="0"/>
              </a:spcBef>
              <a:buNone/>
              <a:defRPr sz="1000">
                <a:solidFill>
                  <a:schemeClr val="lt1"/>
                </a:solidFill>
                <a:latin typeface="Roboto"/>
                <a:ea typeface="Roboto"/>
                <a:cs typeface="Roboto"/>
                <a:sym typeface="Roboto"/>
              </a:defRPr>
            </a:lvl8pPr>
            <a:lvl9pPr lvl="8" algn="r">
              <a:spcBef>
                <a:spcPts val="0"/>
              </a:spcBef>
              <a:buNone/>
              <a:defRPr sz="1000">
                <a:solidFill>
                  <a:schemeClr val="lt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hyperlink" Target="https://webrtc.ventures/2017/06/webrtc-support-in-safari-1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tokbox.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www.vidyo.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hyperlink" Target="https://www.vidyo.com/wp-content/uploads/Data-Sheets/DS-VidyoRoom-HD-3.pdf" TargetMode="External"/><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3" Type="http://schemas.openxmlformats.org/officeDocument/2006/relationships/hyperlink" Target="https://www.vidyo.com/wp-content/uploads/Data-Sheets/DS-VidyoDesktop.pdf"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21fvm71z6eomz3v3luqi11am-wpengine.netdna-ssl.com/wp-content/uploads/Vidyo.io/Vidyo.io-OneSheet.pdf"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braincert.co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hyperlink" Target="https://www.newrow.com"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hyperlink" Target="http://www.tutoring.co.kr"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www.levelupvillage.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images.tmcnet.com/expo/webrtc-conference/pdfs/WebRTC-SG-Atlanta14Sml.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www.slideshare.net/sung-young/meetup-web-rtc-201708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ko"/>
              <a:t>WebRTC 사례 조사</a:t>
            </a:r>
            <a:endParaRPr/>
          </a:p>
        </p:txBody>
      </p:sp>
      <p:sp>
        <p:nvSpPr>
          <p:cNvPr id="86" name="Shape 86"/>
          <p:cNvSpPr txBox="1">
            <a:spLocks noGrp="1"/>
          </p:cNvSpPr>
          <p:nvPr>
            <p:ph type="subTitle" idx="4294967295"/>
          </p:nvPr>
        </p:nvSpPr>
        <p:spPr>
          <a:xfrm>
            <a:off x="7362825" y="0"/>
            <a:ext cx="1781100" cy="34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rgbClr val="F3F3F3"/>
                </a:solidFill>
              </a:rPr>
              <a:t>2018.02.19</a:t>
            </a:r>
            <a:endParaRPr sz="1200">
              <a:solidFill>
                <a:srgbClr val="F3F3F3"/>
              </a:solidFill>
            </a:endParaRPr>
          </a:p>
        </p:txBody>
      </p:sp>
      <p:sp>
        <p:nvSpPr>
          <p:cNvPr id="87" name="Shape 87"/>
          <p:cNvSpPr txBox="1">
            <a:spLocks noGrp="1"/>
          </p:cNvSpPr>
          <p:nvPr>
            <p:ph type="subTitle" idx="4294967295"/>
          </p:nvPr>
        </p:nvSpPr>
        <p:spPr>
          <a:xfrm>
            <a:off x="0" y="0"/>
            <a:ext cx="1781100" cy="34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200">
                <a:solidFill>
                  <a:srgbClr val="F3F3F3"/>
                </a:solidFill>
              </a:rPr>
              <a:t>전략사업팀 - 엠레</a:t>
            </a:r>
            <a:endParaRPr sz="1200">
              <a:solidFill>
                <a:srgbClr val="F3F3F3"/>
              </a:solidFill>
            </a:endParaRPr>
          </a:p>
        </p:txBody>
      </p:sp>
      <p:sp>
        <p:nvSpPr>
          <p:cNvPr id="88" name="Shape 88"/>
          <p:cNvSpPr txBox="1">
            <a:spLocks noGrp="1"/>
          </p:cNvSpPr>
          <p:nvPr>
            <p:ph type="subTitle" idx="4294967295"/>
          </p:nvPr>
        </p:nvSpPr>
        <p:spPr>
          <a:xfrm>
            <a:off x="3643086" y="4769525"/>
            <a:ext cx="5472789" cy="34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ko" sz="1000" i="1" dirty="0">
                <a:solidFill>
                  <a:srgbClr val="F3F3F3"/>
                </a:solidFill>
              </a:rPr>
              <a:t>P.S.: Video conferencing</a:t>
            </a:r>
            <a:r>
              <a:rPr lang="ko-KR" altLang="en-US" sz="1000" i="1" dirty="0">
                <a:solidFill>
                  <a:srgbClr val="F3F3F3"/>
                </a:solidFill>
              </a:rPr>
              <a:t>는 </a:t>
            </a:r>
            <a:r>
              <a:rPr lang="ko" sz="1000" i="1" dirty="0">
                <a:solidFill>
                  <a:srgbClr val="F3F3F3"/>
                </a:solidFill>
              </a:rPr>
              <a:t>Virtual classroom, 가상 강의, 가상 강좌 등 용어가 같은 것을 의미함 </a:t>
            </a:r>
            <a:endParaRPr sz="1000" i="1"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Multi-user(Multiparty) Topology in WebRCT</a:t>
            </a:r>
            <a:endParaRPr/>
          </a:p>
        </p:txBody>
      </p:sp>
      <p:sp>
        <p:nvSpPr>
          <p:cNvPr id="164" name="Shape 1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WebRTC는 Peer-to-peer뿐만 아니라 여러 사용자 경우도 지원함</a:t>
            </a:r>
            <a:endParaRPr/>
          </a:p>
          <a:p>
            <a:pPr marL="457200" lvl="0" indent="-342900" rtl="0">
              <a:spcBef>
                <a:spcPts val="0"/>
              </a:spcBef>
              <a:spcAft>
                <a:spcPts val="0"/>
              </a:spcAft>
              <a:buSzPts val="1800"/>
              <a:buChar char="●"/>
            </a:pPr>
            <a:r>
              <a:rPr lang="ko"/>
              <a:t>이를 위하여 MCU, SFU, Mesh architecture 활용함</a:t>
            </a:r>
            <a:endParaRPr/>
          </a:p>
        </p:txBody>
      </p:sp>
      <p:pic>
        <p:nvPicPr>
          <p:cNvPr id="165" name="Shape 165"/>
          <p:cNvPicPr preferRelativeResize="0"/>
          <p:nvPr/>
        </p:nvPicPr>
        <p:blipFill rotWithShape="1">
          <a:blip r:embed="rId3">
            <a:alphaModFix/>
          </a:blip>
          <a:srcRect t="3203"/>
          <a:stretch/>
        </p:blipFill>
        <p:spPr>
          <a:xfrm>
            <a:off x="2545350" y="2105575"/>
            <a:ext cx="5996324" cy="2699550"/>
          </a:xfrm>
          <a:prstGeom prst="rect">
            <a:avLst/>
          </a:prstGeom>
          <a:noFill/>
          <a:ln w="9525" cap="flat" cmpd="sng">
            <a:solidFill>
              <a:srgbClr val="D9D9D9"/>
            </a:solidFill>
            <a:prstDash val="solid"/>
            <a:round/>
            <a:headEnd type="none" w="sm" len="sm"/>
            <a:tailEnd type="none" w="sm" len="sm"/>
          </a:ln>
        </p:spPr>
      </p:pic>
      <p:sp>
        <p:nvSpPr>
          <p:cNvPr id="166" name="Shape 166"/>
          <p:cNvSpPr/>
          <p:nvPr/>
        </p:nvSpPr>
        <p:spPr>
          <a:xfrm>
            <a:off x="343775" y="2971000"/>
            <a:ext cx="1672500" cy="96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rPr>
              <a:t>Multiparty architecture 비교</a:t>
            </a:r>
            <a:endParaRPr sz="1800">
              <a:solidFill>
                <a:schemeClr val="lt1"/>
              </a:solidFill>
            </a:endParaRPr>
          </a:p>
        </p:txBody>
      </p:sp>
      <p:sp>
        <p:nvSpPr>
          <p:cNvPr id="167" name="Shape 167"/>
          <p:cNvSpPr/>
          <p:nvPr/>
        </p:nvSpPr>
        <p:spPr>
          <a:xfrm>
            <a:off x="2147013" y="3336400"/>
            <a:ext cx="267600" cy="237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ko"/>
              <a:t>MESH:</a:t>
            </a:r>
            <a:endParaRPr/>
          </a:p>
          <a:p>
            <a:pPr marL="914400" lvl="1" indent="-317500" rtl="0">
              <a:spcBef>
                <a:spcPts val="0"/>
              </a:spcBef>
              <a:spcAft>
                <a:spcPts val="0"/>
              </a:spcAft>
              <a:buSzPts val="1400"/>
              <a:buAutoNum type="alphaLcPeriod"/>
            </a:pPr>
            <a:r>
              <a:rPr lang="ko"/>
              <a:t>장점:</a:t>
            </a:r>
            <a:endParaRPr/>
          </a:p>
          <a:p>
            <a:pPr marL="1371600" lvl="2" indent="-295275" rtl="0">
              <a:spcBef>
                <a:spcPts val="0"/>
              </a:spcBef>
              <a:spcAft>
                <a:spcPts val="0"/>
              </a:spcAft>
              <a:buClr>
                <a:srgbClr val="383838"/>
              </a:buClr>
              <a:buSzPts val="1050"/>
              <a:buFont typeface="Arial"/>
              <a:buAutoNum type="romanLcPeriod"/>
            </a:pPr>
            <a:r>
              <a:rPr lang="ko" sz="1050">
                <a:solidFill>
                  <a:srgbClr val="383838"/>
                </a:solidFill>
                <a:latin typeface="Arial"/>
                <a:ea typeface="Arial"/>
                <a:cs typeface="Arial"/>
                <a:sym typeface="Arial"/>
              </a:rPr>
              <a:t>Simple to implement in WebRTC</a:t>
            </a:r>
            <a:endParaRPr sz="1050">
              <a:solidFill>
                <a:srgbClr val="383838"/>
              </a:solidFill>
              <a:latin typeface="Arial"/>
              <a:ea typeface="Arial"/>
              <a:cs typeface="Arial"/>
              <a:sym typeface="Arial"/>
            </a:endParaRPr>
          </a:p>
          <a:p>
            <a:pPr marL="1371600" lvl="2" indent="-295275" rtl="0">
              <a:spcBef>
                <a:spcPts val="0"/>
              </a:spcBef>
              <a:spcAft>
                <a:spcPts val="0"/>
              </a:spcAft>
              <a:buClr>
                <a:srgbClr val="383838"/>
              </a:buClr>
              <a:buSzPts val="1050"/>
              <a:buFont typeface="Arial"/>
              <a:buAutoNum type="romanLcPeriod"/>
            </a:pPr>
            <a:r>
              <a:rPr lang="ko" sz="1050">
                <a:solidFill>
                  <a:srgbClr val="383838"/>
                </a:solidFill>
                <a:latin typeface="Arial"/>
                <a:ea typeface="Arial"/>
                <a:cs typeface="Arial"/>
                <a:sym typeface="Arial"/>
              </a:rPr>
              <a:t>Requires very little backend infrastructure, keeping the resulting service cheap to operate</a:t>
            </a:r>
            <a:endParaRPr sz="1050">
              <a:solidFill>
                <a:srgbClr val="383838"/>
              </a:solidFill>
              <a:latin typeface="Arial"/>
              <a:ea typeface="Arial"/>
              <a:cs typeface="Arial"/>
              <a:sym typeface="Arial"/>
            </a:endParaRPr>
          </a:p>
          <a:p>
            <a:pPr marL="914400" lvl="1" indent="-317500" rtl="0">
              <a:spcBef>
                <a:spcPts val="0"/>
              </a:spcBef>
              <a:spcAft>
                <a:spcPts val="0"/>
              </a:spcAft>
              <a:buSzPts val="1400"/>
              <a:buAutoNum type="alphaLcPeriod"/>
            </a:pPr>
            <a:r>
              <a:rPr lang="ko"/>
              <a:t>단점:</a:t>
            </a:r>
            <a:endParaRPr/>
          </a:p>
          <a:p>
            <a:pPr marL="1371600" lvl="2" indent="-295275" rtl="0">
              <a:spcBef>
                <a:spcPts val="0"/>
              </a:spcBef>
              <a:spcAft>
                <a:spcPts val="0"/>
              </a:spcAft>
              <a:buClr>
                <a:srgbClr val="383838"/>
              </a:buClr>
              <a:buSzPts val="1050"/>
              <a:buFont typeface="Arial"/>
              <a:buAutoNum type="romanLcPeriod"/>
            </a:pPr>
            <a:r>
              <a:rPr lang="ko" sz="1050">
                <a:solidFill>
                  <a:srgbClr val="383838"/>
                </a:solidFill>
                <a:latin typeface="Arial"/>
                <a:ea typeface="Arial"/>
                <a:cs typeface="Arial"/>
                <a:sym typeface="Arial"/>
              </a:rPr>
              <a:t>Can’t scale to a large number of participants (최대 4-6 참여자)</a:t>
            </a:r>
            <a:endParaRPr sz="1050">
              <a:solidFill>
                <a:srgbClr val="383838"/>
              </a:solidFill>
              <a:latin typeface="Arial"/>
              <a:ea typeface="Arial"/>
              <a:cs typeface="Arial"/>
              <a:sym typeface="Arial"/>
            </a:endParaRPr>
          </a:p>
          <a:p>
            <a:pPr marL="1371600" lvl="2" indent="-295275" rtl="0">
              <a:spcBef>
                <a:spcPts val="0"/>
              </a:spcBef>
              <a:spcAft>
                <a:spcPts val="0"/>
              </a:spcAft>
              <a:buClr>
                <a:srgbClr val="383838"/>
              </a:buClr>
              <a:buSzPts val="1050"/>
              <a:buFont typeface="Arial"/>
              <a:buAutoNum type="romanLcPeriod"/>
            </a:pPr>
            <a:r>
              <a:rPr lang="ko" sz="1050">
                <a:solidFill>
                  <a:srgbClr val="383838"/>
                </a:solidFill>
                <a:latin typeface="Arial"/>
                <a:ea typeface="Arial"/>
                <a:cs typeface="Arial"/>
                <a:sym typeface="Arial"/>
              </a:rPr>
              <a:t>Requires a lot of uplink bandwidth from the participants</a:t>
            </a:r>
            <a:endParaRPr sz="1050">
              <a:solidFill>
                <a:srgbClr val="383838"/>
              </a:solidFill>
              <a:latin typeface="Arial"/>
              <a:ea typeface="Arial"/>
              <a:cs typeface="Arial"/>
              <a:sym typeface="Arial"/>
            </a:endParaRPr>
          </a:p>
          <a:p>
            <a:pPr marL="457200" lvl="0" indent="-342900" rtl="0">
              <a:spcBef>
                <a:spcPts val="0"/>
              </a:spcBef>
              <a:spcAft>
                <a:spcPts val="0"/>
              </a:spcAft>
              <a:buClr>
                <a:srgbClr val="383838"/>
              </a:buClr>
              <a:buSzPts val="1800"/>
              <a:buFont typeface="Arial"/>
              <a:buAutoNum type="arabicPeriod"/>
            </a:pPr>
            <a:r>
              <a:rPr lang="ko">
                <a:solidFill>
                  <a:srgbClr val="383838"/>
                </a:solidFill>
                <a:latin typeface="Arial"/>
                <a:ea typeface="Arial"/>
                <a:cs typeface="Arial"/>
                <a:sym typeface="Arial"/>
              </a:rPr>
              <a:t>MCU (</a:t>
            </a:r>
            <a:r>
              <a:rPr lang="ko" sz="1050">
                <a:solidFill>
                  <a:srgbClr val="383838"/>
                </a:solidFill>
                <a:highlight>
                  <a:srgbClr val="F1F1F1"/>
                </a:highlight>
                <a:latin typeface="Arial"/>
                <a:ea typeface="Arial"/>
                <a:cs typeface="Arial"/>
                <a:sym typeface="Arial"/>
              </a:rPr>
              <a:t>Multipoint Conferencing Unit</a:t>
            </a:r>
            <a:r>
              <a:rPr lang="ko">
                <a:solidFill>
                  <a:srgbClr val="383838"/>
                </a:solidFill>
                <a:latin typeface="Arial"/>
                <a:ea typeface="Arial"/>
                <a:cs typeface="Arial"/>
                <a:sym typeface="Arial"/>
              </a:rPr>
              <a:t>):</a:t>
            </a:r>
            <a:endParaRPr>
              <a:solidFill>
                <a:srgbClr val="383838"/>
              </a:solidFill>
              <a:latin typeface="Arial"/>
              <a:ea typeface="Arial"/>
              <a:cs typeface="Arial"/>
              <a:sym typeface="Arial"/>
            </a:endParaRPr>
          </a:p>
          <a:p>
            <a:pPr marL="914400" lvl="1" indent="-317500" rtl="0">
              <a:spcBef>
                <a:spcPts val="0"/>
              </a:spcBef>
              <a:spcAft>
                <a:spcPts val="0"/>
              </a:spcAft>
              <a:buClr>
                <a:srgbClr val="383838"/>
              </a:buClr>
              <a:buSzPts val="1400"/>
              <a:buFont typeface="Arial"/>
              <a:buAutoNum type="alphaLcPeriod"/>
            </a:pPr>
            <a:r>
              <a:rPr lang="ko" sz="1050">
                <a:solidFill>
                  <a:srgbClr val="383838"/>
                </a:solidFill>
                <a:latin typeface="Arial"/>
                <a:ea typeface="Arial"/>
                <a:cs typeface="Arial"/>
                <a:sym typeface="Arial"/>
              </a:rPr>
              <a:t>Offers the ability to connect multiple participants in a single voice or video session.</a:t>
            </a:r>
            <a:endParaRPr sz="1050">
              <a:solidFill>
                <a:srgbClr val="383838"/>
              </a:solidFill>
              <a:latin typeface="Arial"/>
              <a:ea typeface="Arial"/>
              <a:cs typeface="Arial"/>
              <a:sym typeface="Arial"/>
            </a:endParaRPr>
          </a:p>
          <a:p>
            <a:pPr marL="914400" lvl="1" indent="-317500" rtl="0">
              <a:spcBef>
                <a:spcPts val="0"/>
              </a:spcBef>
              <a:spcAft>
                <a:spcPts val="0"/>
              </a:spcAft>
              <a:buClr>
                <a:srgbClr val="383838"/>
              </a:buClr>
              <a:buSzPts val="1400"/>
              <a:buFont typeface="Arial"/>
              <a:buAutoNum type="alphaLcPeriod"/>
            </a:pPr>
            <a:r>
              <a:rPr lang="ko" sz="1050">
                <a:solidFill>
                  <a:srgbClr val="383838"/>
                </a:solidFill>
                <a:latin typeface="Arial"/>
                <a:ea typeface="Arial"/>
                <a:cs typeface="Arial"/>
                <a:sym typeface="Arial"/>
              </a:rPr>
              <a:t>Mixes architecture and are expensive due to their need for a lot of processing power per session.</a:t>
            </a:r>
            <a:endParaRPr sz="1050">
              <a:solidFill>
                <a:srgbClr val="383838"/>
              </a:solidFill>
              <a:latin typeface="Arial"/>
              <a:ea typeface="Arial"/>
              <a:cs typeface="Arial"/>
              <a:sym typeface="Arial"/>
            </a:endParaRPr>
          </a:p>
          <a:p>
            <a:pPr marL="457200" lvl="0" indent="-342900" rtl="0">
              <a:spcBef>
                <a:spcPts val="0"/>
              </a:spcBef>
              <a:spcAft>
                <a:spcPts val="0"/>
              </a:spcAft>
              <a:buClr>
                <a:srgbClr val="383838"/>
              </a:buClr>
              <a:buSzPts val="1800"/>
              <a:buFont typeface="Arial"/>
              <a:buAutoNum type="arabicPeriod"/>
            </a:pPr>
            <a:r>
              <a:rPr lang="ko">
                <a:solidFill>
                  <a:srgbClr val="383838"/>
                </a:solidFill>
                <a:latin typeface="Arial"/>
                <a:ea typeface="Arial"/>
                <a:cs typeface="Arial"/>
                <a:sym typeface="Arial"/>
              </a:rPr>
              <a:t>SFU (</a:t>
            </a:r>
            <a:r>
              <a:rPr lang="ko" sz="1050">
                <a:solidFill>
                  <a:srgbClr val="383838"/>
                </a:solidFill>
                <a:highlight>
                  <a:srgbClr val="F1F1F1"/>
                </a:highlight>
                <a:latin typeface="Arial"/>
                <a:ea typeface="Arial"/>
                <a:cs typeface="Arial"/>
                <a:sym typeface="Arial"/>
              </a:rPr>
              <a:t>Selective Forwarding Unit</a:t>
            </a:r>
            <a:r>
              <a:rPr lang="ko">
                <a:solidFill>
                  <a:srgbClr val="383838"/>
                </a:solidFill>
                <a:latin typeface="Arial"/>
                <a:ea typeface="Arial"/>
                <a:cs typeface="Arial"/>
                <a:sym typeface="Arial"/>
              </a:rPr>
              <a:t>):</a:t>
            </a:r>
            <a:endParaRPr>
              <a:solidFill>
                <a:srgbClr val="383838"/>
              </a:solidFill>
              <a:latin typeface="Arial"/>
              <a:ea typeface="Arial"/>
              <a:cs typeface="Arial"/>
              <a:sym typeface="Arial"/>
            </a:endParaRPr>
          </a:p>
          <a:p>
            <a:pPr marL="914400" lvl="1" indent="-317500" rtl="0">
              <a:spcBef>
                <a:spcPts val="0"/>
              </a:spcBef>
              <a:spcAft>
                <a:spcPts val="0"/>
              </a:spcAft>
              <a:buClr>
                <a:srgbClr val="383838"/>
              </a:buClr>
              <a:buSzPts val="1400"/>
              <a:buFont typeface="Arial"/>
              <a:buAutoNum type="alphaLcPeriod"/>
            </a:pPr>
            <a:r>
              <a:rPr lang="ko" sz="1050">
                <a:solidFill>
                  <a:srgbClr val="383838"/>
                </a:solidFill>
                <a:latin typeface="Arial"/>
                <a:ea typeface="Arial"/>
                <a:cs typeface="Arial"/>
                <a:sym typeface="Arial"/>
              </a:rPr>
              <a:t>capable of receiving multiple media streams and then decide which of these media streams should be sent to which participants.</a:t>
            </a:r>
            <a:endParaRPr>
              <a:solidFill>
                <a:srgbClr val="383838"/>
              </a:solidFill>
              <a:latin typeface="Arial"/>
              <a:ea typeface="Arial"/>
              <a:cs typeface="Arial"/>
              <a:sym typeface="Arial"/>
            </a:endParaRPr>
          </a:p>
        </p:txBody>
      </p:sp>
      <p:sp>
        <p:nvSpPr>
          <p:cNvPr id="173" name="Shape 1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Multi-user(Multiparty) Topology in WebRCT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solidFill>
                  <a:srgbClr val="2A3990"/>
                </a:solidFill>
              </a:rPr>
              <a:t>WebRTC관련 통계 데이터 (2017년 기준)</a:t>
            </a:r>
            <a:endParaRPr/>
          </a:p>
        </p:txBody>
      </p:sp>
      <p:sp>
        <p:nvSpPr>
          <p:cNvPr id="179" name="Shape 17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ko"/>
              <a:t>WebRTC를 통해 </a:t>
            </a:r>
            <a:endParaRPr/>
          </a:p>
          <a:p>
            <a:pPr marL="914400" lvl="1" indent="-317500" rtl="0">
              <a:lnSpc>
                <a:spcPct val="150000"/>
              </a:lnSpc>
              <a:spcBef>
                <a:spcPts val="0"/>
              </a:spcBef>
              <a:spcAft>
                <a:spcPts val="0"/>
              </a:spcAft>
              <a:buSzPts val="1400"/>
              <a:buChar char="-"/>
            </a:pPr>
            <a:r>
              <a:rPr lang="ko"/>
              <a:t>2017년 Chrome에서 매주의 비디오/오디오 대화 시간은 15억분 이상임 </a:t>
            </a:r>
            <a:endParaRPr/>
          </a:p>
          <a:p>
            <a:pPr marL="914400" lvl="1" indent="-317500" rtl="0">
              <a:lnSpc>
                <a:spcPct val="150000"/>
              </a:lnSpc>
              <a:spcBef>
                <a:spcPts val="0"/>
              </a:spcBef>
              <a:spcAft>
                <a:spcPts val="0"/>
              </a:spcAft>
              <a:buSzPts val="1400"/>
              <a:buChar char="-"/>
            </a:pPr>
            <a:r>
              <a:rPr lang="ko"/>
              <a:t>이는 작년보다 45% 높음</a:t>
            </a:r>
            <a:endParaRPr/>
          </a:p>
          <a:p>
            <a:pPr marL="457200" lvl="0" indent="-342900" rtl="0">
              <a:lnSpc>
                <a:spcPct val="150000"/>
              </a:lnSpc>
              <a:spcBef>
                <a:spcPts val="0"/>
              </a:spcBef>
              <a:spcAft>
                <a:spcPts val="0"/>
              </a:spcAft>
              <a:buSzPts val="1800"/>
              <a:buChar char="-"/>
            </a:pPr>
            <a:r>
              <a:rPr lang="ko"/>
              <a:t>WebRTC 기반 회사 및 프로젝트 수는 1300 개 이상임 </a:t>
            </a:r>
            <a:endParaRPr/>
          </a:p>
          <a:p>
            <a:pPr marL="457200" lvl="0" indent="-342900" rtl="0">
              <a:lnSpc>
                <a:spcPct val="150000"/>
              </a:lnSpc>
              <a:spcBef>
                <a:spcPts val="0"/>
              </a:spcBef>
              <a:spcAft>
                <a:spcPts val="0"/>
              </a:spcAft>
              <a:buSzPts val="1800"/>
              <a:buChar char="-"/>
            </a:pPr>
            <a:r>
              <a:rPr lang="ko"/>
              <a:t>모든 installed 브라우저의 80%가 built-in WebRTC를 가지고 있음</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p:nvPr/>
        </p:nvSpPr>
        <p:spPr>
          <a:xfrm>
            <a:off x="6768500" y="860975"/>
            <a:ext cx="2232600" cy="2119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85" name="Shape 185"/>
          <p:cNvPicPr preferRelativeResize="0"/>
          <p:nvPr/>
        </p:nvPicPr>
        <p:blipFill rotWithShape="1">
          <a:blip r:embed="rId3">
            <a:alphaModFix/>
          </a:blip>
          <a:srcRect b="1068"/>
          <a:stretch/>
        </p:blipFill>
        <p:spPr>
          <a:xfrm>
            <a:off x="141300" y="865400"/>
            <a:ext cx="2720525" cy="1606425"/>
          </a:xfrm>
          <a:prstGeom prst="rect">
            <a:avLst/>
          </a:prstGeom>
          <a:noFill/>
          <a:ln w="9525" cap="flat" cmpd="sng">
            <a:solidFill>
              <a:srgbClr val="D9D9D9"/>
            </a:solidFill>
            <a:prstDash val="solid"/>
            <a:round/>
            <a:headEnd type="none" w="sm" len="sm"/>
            <a:tailEnd type="none" w="sm" len="sm"/>
          </a:ln>
        </p:spPr>
      </p:pic>
      <p:pic>
        <p:nvPicPr>
          <p:cNvPr id="186" name="Shape 186"/>
          <p:cNvPicPr preferRelativeResize="0"/>
          <p:nvPr/>
        </p:nvPicPr>
        <p:blipFill>
          <a:blip r:embed="rId4">
            <a:alphaModFix/>
          </a:blip>
          <a:stretch>
            <a:fillRect/>
          </a:stretch>
        </p:blipFill>
        <p:spPr>
          <a:xfrm>
            <a:off x="3751075" y="856700"/>
            <a:ext cx="2794702" cy="1623826"/>
          </a:xfrm>
          <a:prstGeom prst="rect">
            <a:avLst/>
          </a:prstGeom>
          <a:noFill/>
          <a:ln w="9525" cap="flat" cmpd="sng">
            <a:solidFill>
              <a:srgbClr val="D9D9D9"/>
            </a:solidFill>
            <a:prstDash val="solid"/>
            <a:round/>
            <a:headEnd type="none" w="sm" len="sm"/>
            <a:tailEnd type="none" w="sm" len="sm"/>
          </a:ln>
        </p:spPr>
      </p:pic>
      <p:sp>
        <p:nvSpPr>
          <p:cNvPr id="187" name="Shape 187"/>
          <p:cNvSpPr/>
          <p:nvPr/>
        </p:nvSpPr>
        <p:spPr>
          <a:xfrm>
            <a:off x="3079050" y="1632825"/>
            <a:ext cx="454800" cy="2256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376950" y="1287575"/>
            <a:ext cx="2353200" cy="16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4037300" y="1273050"/>
            <a:ext cx="2409600" cy="169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txBox="1"/>
          <p:nvPr/>
        </p:nvSpPr>
        <p:spPr>
          <a:xfrm>
            <a:off x="6596700" y="865400"/>
            <a:ext cx="2475000" cy="2003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ko" sz="1200"/>
              <a:t>       </a:t>
            </a:r>
            <a:r>
              <a:rPr lang="ko" sz="1200" b="1"/>
              <a:t>Applications of WebRCT:</a:t>
            </a:r>
            <a:endParaRPr sz="1200" b="1"/>
          </a:p>
          <a:p>
            <a:pPr marL="457200" lvl="0" indent="-304800" rtl="0">
              <a:lnSpc>
                <a:spcPct val="115000"/>
              </a:lnSpc>
              <a:spcBef>
                <a:spcPts val="0"/>
              </a:spcBef>
              <a:spcAft>
                <a:spcPts val="0"/>
              </a:spcAft>
              <a:buSzPts val="1200"/>
              <a:buChar char="-"/>
            </a:pPr>
            <a:r>
              <a:rPr lang="ko" sz="1200"/>
              <a:t>Video conferencing </a:t>
            </a:r>
            <a:endParaRPr sz="1200"/>
          </a:p>
          <a:p>
            <a:pPr marL="457200" lvl="0" indent="-304800" rtl="0">
              <a:lnSpc>
                <a:spcPct val="115000"/>
              </a:lnSpc>
              <a:spcBef>
                <a:spcPts val="0"/>
              </a:spcBef>
              <a:spcAft>
                <a:spcPts val="0"/>
              </a:spcAft>
              <a:buSzPts val="1200"/>
              <a:buChar char="-"/>
            </a:pPr>
            <a:r>
              <a:rPr lang="ko" sz="1200"/>
              <a:t>Contact Centers </a:t>
            </a:r>
            <a:endParaRPr sz="1200"/>
          </a:p>
          <a:p>
            <a:pPr marL="457200" lvl="0" indent="-304800" rtl="0">
              <a:lnSpc>
                <a:spcPct val="115000"/>
              </a:lnSpc>
              <a:spcBef>
                <a:spcPts val="0"/>
              </a:spcBef>
              <a:spcAft>
                <a:spcPts val="0"/>
              </a:spcAft>
              <a:buSzPts val="1200"/>
              <a:buChar char="-"/>
            </a:pPr>
            <a:r>
              <a:rPr lang="ko" sz="1200"/>
              <a:t>Telemedicine </a:t>
            </a:r>
            <a:endParaRPr sz="1200"/>
          </a:p>
          <a:p>
            <a:pPr marL="457200" lvl="0" indent="-304800" rtl="0">
              <a:lnSpc>
                <a:spcPct val="115000"/>
              </a:lnSpc>
              <a:spcBef>
                <a:spcPts val="0"/>
              </a:spcBef>
              <a:spcAft>
                <a:spcPts val="0"/>
              </a:spcAft>
              <a:buSzPts val="1200"/>
              <a:buChar char="-"/>
            </a:pPr>
            <a:r>
              <a:rPr lang="ko" sz="1200"/>
              <a:t>Insurance claims </a:t>
            </a:r>
            <a:endParaRPr sz="1200"/>
          </a:p>
          <a:p>
            <a:pPr marL="457200" lvl="0" indent="-304800" rtl="0">
              <a:lnSpc>
                <a:spcPct val="115000"/>
              </a:lnSpc>
              <a:spcBef>
                <a:spcPts val="0"/>
              </a:spcBef>
              <a:spcAft>
                <a:spcPts val="0"/>
              </a:spcAft>
              <a:buSzPts val="1200"/>
              <a:buChar char="-"/>
            </a:pPr>
            <a:r>
              <a:rPr lang="ko" sz="1200"/>
              <a:t>In-context communications </a:t>
            </a:r>
            <a:endParaRPr sz="1200"/>
          </a:p>
          <a:p>
            <a:pPr marL="457200" lvl="0" indent="-304800" rtl="0">
              <a:lnSpc>
                <a:spcPct val="115000"/>
              </a:lnSpc>
              <a:spcBef>
                <a:spcPts val="0"/>
              </a:spcBef>
              <a:spcAft>
                <a:spcPts val="0"/>
              </a:spcAft>
              <a:buSzPts val="1200"/>
              <a:buChar char="-"/>
            </a:pPr>
            <a:r>
              <a:rPr lang="ko" sz="1200"/>
              <a:t>Dating/Social Media </a:t>
            </a:r>
            <a:endParaRPr sz="1200"/>
          </a:p>
          <a:p>
            <a:pPr marL="457200" lvl="0" indent="-304800" rtl="0">
              <a:lnSpc>
                <a:spcPct val="115000"/>
              </a:lnSpc>
              <a:spcBef>
                <a:spcPts val="0"/>
              </a:spcBef>
              <a:spcAft>
                <a:spcPts val="0"/>
              </a:spcAft>
              <a:buSzPts val="1200"/>
              <a:buChar char="-"/>
            </a:pPr>
            <a:r>
              <a:rPr lang="ko" sz="1200"/>
              <a:t>Gaming </a:t>
            </a:r>
            <a:endParaRPr sz="1200"/>
          </a:p>
          <a:p>
            <a:pPr marL="457200" lvl="0" indent="-304800" rtl="0">
              <a:lnSpc>
                <a:spcPct val="115000"/>
              </a:lnSpc>
              <a:spcBef>
                <a:spcPts val="0"/>
              </a:spcBef>
              <a:spcAft>
                <a:spcPts val="0"/>
              </a:spcAft>
              <a:buSzPts val="1200"/>
              <a:buChar char="-"/>
            </a:pPr>
            <a:r>
              <a:rPr lang="ko" sz="1200"/>
              <a:t>P2P Data Transfer</a:t>
            </a:r>
            <a:endParaRPr sz="1200"/>
          </a:p>
        </p:txBody>
      </p:sp>
      <p:pic>
        <p:nvPicPr>
          <p:cNvPr id="191" name="Shape 191"/>
          <p:cNvPicPr preferRelativeResize="0"/>
          <p:nvPr/>
        </p:nvPicPr>
        <p:blipFill>
          <a:blip r:embed="rId5">
            <a:alphaModFix/>
          </a:blip>
          <a:stretch>
            <a:fillRect/>
          </a:stretch>
        </p:blipFill>
        <p:spPr>
          <a:xfrm>
            <a:off x="141300" y="2734875"/>
            <a:ext cx="3956552" cy="2249399"/>
          </a:xfrm>
          <a:prstGeom prst="rect">
            <a:avLst/>
          </a:prstGeom>
          <a:noFill/>
          <a:ln w="9525" cap="flat" cmpd="sng">
            <a:solidFill>
              <a:srgbClr val="CCCCCC"/>
            </a:solidFill>
            <a:prstDash val="solid"/>
            <a:round/>
            <a:headEnd type="none" w="sm" len="sm"/>
            <a:tailEnd type="none" w="sm" len="sm"/>
          </a:ln>
        </p:spPr>
      </p:pic>
      <p:sp>
        <p:nvSpPr>
          <p:cNvPr id="192" name="Shape 192"/>
          <p:cNvSpPr/>
          <p:nvPr/>
        </p:nvSpPr>
        <p:spPr>
          <a:xfrm>
            <a:off x="239675" y="4025875"/>
            <a:ext cx="714000" cy="121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386250" y="1759250"/>
            <a:ext cx="8371500" cy="17028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457200" lvl="0" indent="-342900" rtl="0">
              <a:lnSpc>
                <a:spcPct val="150000"/>
              </a:lnSpc>
              <a:spcBef>
                <a:spcPts val="0"/>
              </a:spcBef>
              <a:spcAft>
                <a:spcPts val="0"/>
              </a:spcAft>
              <a:buSzPts val="1800"/>
              <a:buFont typeface="Roboto"/>
              <a:buChar char="-"/>
            </a:pPr>
            <a:r>
              <a:rPr lang="ko" sz="1800">
                <a:latin typeface="Roboto"/>
                <a:ea typeface="Roboto"/>
                <a:cs typeface="Roboto"/>
                <a:sym typeface="Roboto"/>
              </a:rPr>
              <a:t>2016년에는 온라인 교육 목적으로 WebRCT 활용율은 33%이었지만 2017년에 13%로 떨어졌음.   </a:t>
            </a:r>
            <a:endParaRPr sz="1800">
              <a:latin typeface="Roboto"/>
              <a:ea typeface="Roboto"/>
              <a:cs typeface="Roboto"/>
              <a:sym typeface="Roboto"/>
            </a:endParaRPr>
          </a:p>
          <a:p>
            <a:pPr marL="457200" lvl="0" indent="-342900" rtl="0">
              <a:lnSpc>
                <a:spcPct val="150000"/>
              </a:lnSpc>
              <a:spcBef>
                <a:spcPts val="0"/>
              </a:spcBef>
              <a:spcAft>
                <a:spcPts val="0"/>
              </a:spcAft>
              <a:buSzPts val="1800"/>
              <a:buFont typeface="Roboto"/>
              <a:buChar char="-"/>
            </a:pPr>
            <a:r>
              <a:rPr lang="ko" sz="1800">
                <a:latin typeface="Roboto"/>
                <a:ea typeface="Roboto"/>
                <a:cs typeface="Roboto"/>
                <a:sym typeface="Roboto"/>
              </a:rPr>
              <a:t>WebRTC 기반 앱/소프트웨어 개발한 교육 분야 기업의 비율은 2-5%임.</a:t>
            </a:r>
            <a:endParaRPr sz="1800">
              <a:latin typeface="Roboto"/>
              <a:ea typeface="Roboto"/>
              <a:cs typeface="Roboto"/>
              <a:sym typeface="Roboto"/>
            </a:endParaRPr>
          </a:p>
        </p:txBody>
      </p:sp>
      <p:sp>
        <p:nvSpPr>
          <p:cNvPr id="194" name="Shape 194"/>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WebRTC관련 통계 데이터</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WebRTC의 강점</a:t>
            </a:r>
            <a:endParaRPr/>
          </a:p>
        </p:txBody>
      </p:sp>
      <p:sp>
        <p:nvSpPr>
          <p:cNvPr id="200" name="Shape 200"/>
          <p:cNvSpPr txBox="1">
            <a:spLocks noGrp="1"/>
          </p:cNvSpPr>
          <p:nvPr>
            <p:ph type="body" idx="1"/>
          </p:nvPr>
        </p:nvSpPr>
        <p:spPr>
          <a:xfrm>
            <a:off x="4146200" y="1569025"/>
            <a:ext cx="4759200" cy="3088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Free</a:t>
            </a:r>
            <a:endParaRPr/>
          </a:p>
          <a:p>
            <a:pPr marL="457200" lvl="0" indent="-342900" rtl="0">
              <a:spcBef>
                <a:spcPts val="0"/>
              </a:spcBef>
              <a:spcAft>
                <a:spcPts val="0"/>
              </a:spcAft>
              <a:buSzPts val="1800"/>
              <a:buChar char="-"/>
            </a:pPr>
            <a:r>
              <a:rPr lang="ko"/>
              <a:t>Global Standards</a:t>
            </a:r>
            <a:endParaRPr/>
          </a:p>
          <a:p>
            <a:pPr marL="457200" lvl="0" indent="-342900" rtl="0">
              <a:spcBef>
                <a:spcPts val="0"/>
              </a:spcBef>
              <a:spcAft>
                <a:spcPts val="0"/>
              </a:spcAft>
              <a:buSzPts val="1800"/>
              <a:buChar char="-"/>
            </a:pPr>
            <a:r>
              <a:rPr lang="ko"/>
              <a:t>High Quality (Audio, Video, Bandwidth)</a:t>
            </a:r>
            <a:endParaRPr/>
          </a:p>
          <a:p>
            <a:pPr marL="457200" lvl="0" indent="-342900" rtl="0">
              <a:spcBef>
                <a:spcPts val="0"/>
              </a:spcBef>
              <a:spcAft>
                <a:spcPts val="0"/>
              </a:spcAft>
              <a:buSzPts val="1800"/>
              <a:buChar char="-"/>
            </a:pPr>
            <a:r>
              <a:rPr lang="ko"/>
              <a:t>User Friendly (no Download, no Install, Browser, Any Device OK) </a:t>
            </a:r>
            <a:endParaRPr/>
          </a:p>
          <a:p>
            <a:pPr marL="457200" lvl="0" indent="-342900" rtl="0">
              <a:spcBef>
                <a:spcPts val="0"/>
              </a:spcBef>
              <a:spcAft>
                <a:spcPts val="0"/>
              </a:spcAft>
              <a:buSzPts val="1800"/>
              <a:buChar char="-"/>
            </a:pPr>
            <a:r>
              <a:rPr lang="ko"/>
              <a:t>Fast</a:t>
            </a:r>
            <a:endParaRPr/>
          </a:p>
          <a:p>
            <a:pPr marL="457200" lvl="0" indent="-342900" rtl="0">
              <a:spcBef>
                <a:spcPts val="0"/>
              </a:spcBef>
              <a:spcAft>
                <a:spcPts val="0"/>
              </a:spcAft>
              <a:buSzPts val="1800"/>
              <a:buChar char="-"/>
            </a:pPr>
            <a:r>
              <a:rPr lang="ko"/>
              <a:t>Easy to Integrate &amp; Deploy</a:t>
            </a:r>
            <a:endParaRPr/>
          </a:p>
          <a:p>
            <a:pPr marL="457200" lvl="0" indent="-342900" rtl="0">
              <a:spcBef>
                <a:spcPts val="0"/>
              </a:spcBef>
              <a:spcAft>
                <a:spcPts val="0"/>
              </a:spcAft>
              <a:buSzPts val="1800"/>
              <a:buChar char="-"/>
            </a:pPr>
            <a:r>
              <a:rPr lang="ko"/>
              <a:t>Secure (No plugin, HTTPS, DTLS, SRTP)</a:t>
            </a:r>
            <a:endParaRPr/>
          </a:p>
          <a:p>
            <a:pPr marL="457200" lvl="0" indent="-342900" rtl="0">
              <a:spcBef>
                <a:spcPts val="0"/>
              </a:spcBef>
              <a:spcAft>
                <a:spcPts val="0"/>
              </a:spcAft>
              <a:buSzPts val="1800"/>
              <a:buChar char="-"/>
            </a:pPr>
            <a:r>
              <a:rPr lang="ko"/>
              <a:t>More cost effective</a:t>
            </a:r>
            <a:endParaRPr/>
          </a:p>
          <a:p>
            <a:pPr marL="457200" lvl="0" indent="-342900">
              <a:spcBef>
                <a:spcPts val="0"/>
              </a:spcBef>
              <a:spcAft>
                <a:spcPts val="0"/>
              </a:spcAft>
              <a:buSzPts val="1800"/>
              <a:buChar char="-"/>
            </a:pPr>
            <a:r>
              <a:rPr lang="ko"/>
              <a:t>Continuously evolving tech.</a:t>
            </a:r>
            <a:endParaRPr/>
          </a:p>
        </p:txBody>
      </p:sp>
      <p:sp>
        <p:nvSpPr>
          <p:cNvPr id="201" name="Shape 201"/>
          <p:cNvSpPr txBox="1"/>
          <p:nvPr/>
        </p:nvSpPr>
        <p:spPr>
          <a:xfrm>
            <a:off x="311700" y="1613275"/>
            <a:ext cx="3000000" cy="30000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Media negotiation</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Firewall/NAT Traversal</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Audio codecs </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Video codecs </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Real-time flow controls </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ko" sz="1800">
                <a:solidFill>
                  <a:schemeClr val="dk2"/>
                </a:solidFill>
                <a:latin typeface="Roboto"/>
                <a:ea typeface="Roboto"/>
                <a:cs typeface="Roboto"/>
                <a:sym typeface="Roboto"/>
              </a:rPr>
              <a:t>Encryption</a:t>
            </a:r>
            <a:endParaRPr/>
          </a:p>
        </p:txBody>
      </p:sp>
      <p:sp>
        <p:nvSpPr>
          <p:cNvPr id="202" name="Shape 202"/>
          <p:cNvSpPr/>
          <p:nvPr/>
        </p:nvSpPr>
        <p:spPr>
          <a:xfrm>
            <a:off x="674326" y="1209625"/>
            <a:ext cx="2551800" cy="3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rPr>
              <a:t>기술적인 강점</a:t>
            </a:r>
            <a:endParaRPr sz="1800">
              <a:solidFill>
                <a:schemeClr val="lt1"/>
              </a:solidFill>
            </a:endParaRPr>
          </a:p>
        </p:txBody>
      </p:sp>
      <p:sp>
        <p:nvSpPr>
          <p:cNvPr id="203" name="Shape 203"/>
          <p:cNvSpPr/>
          <p:nvPr/>
        </p:nvSpPr>
        <p:spPr>
          <a:xfrm>
            <a:off x="4555426" y="1209625"/>
            <a:ext cx="2551800" cy="359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rPr>
              <a:t>기타 강점</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WebRTC 활용하는 유명한 기업들</a:t>
            </a:r>
            <a:endParaRPr/>
          </a:p>
        </p:txBody>
      </p:sp>
      <p:pic>
        <p:nvPicPr>
          <p:cNvPr id="209" name="Shape 209"/>
          <p:cNvPicPr preferRelativeResize="0"/>
          <p:nvPr/>
        </p:nvPicPr>
        <p:blipFill rotWithShape="1">
          <a:blip r:embed="rId3">
            <a:alphaModFix/>
          </a:blip>
          <a:srcRect t="-2720" r="3456" b="2719"/>
          <a:stretch/>
        </p:blipFill>
        <p:spPr>
          <a:xfrm>
            <a:off x="1433738" y="1380025"/>
            <a:ext cx="6276524" cy="238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WebRTC의 </a:t>
            </a:r>
            <a:r>
              <a:rPr lang="ko">
                <a:solidFill>
                  <a:srgbClr val="2A3990"/>
                </a:solidFill>
              </a:rPr>
              <a:t>타임라인</a:t>
            </a:r>
            <a:endParaRPr/>
          </a:p>
        </p:txBody>
      </p:sp>
      <p:grpSp>
        <p:nvGrpSpPr>
          <p:cNvPr id="215" name="Shape 215"/>
          <p:cNvGrpSpPr/>
          <p:nvPr/>
        </p:nvGrpSpPr>
        <p:grpSpPr>
          <a:xfrm>
            <a:off x="-50" y="1170218"/>
            <a:ext cx="9144095" cy="1792301"/>
            <a:chOff x="0" y="1528750"/>
            <a:chExt cx="9405570" cy="1843552"/>
          </a:xfrm>
        </p:grpSpPr>
        <p:pic>
          <p:nvPicPr>
            <p:cNvPr id="216" name="Shape 216"/>
            <p:cNvPicPr preferRelativeResize="0"/>
            <p:nvPr/>
          </p:nvPicPr>
          <p:blipFill>
            <a:blip r:embed="rId3">
              <a:alphaModFix/>
            </a:blip>
            <a:stretch>
              <a:fillRect/>
            </a:stretch>
          </p:blipFill>
          <p:spPr>
            <a:xfrm>
              <a:off x="0" y="1528750"/>
              <a:ext cx="3253949" cy="1843550"/>
            </a:xfrm>
            <a:prstGeom prst="rect">
              <a:avLst/>
            </a:prstGeom>
            <a:noFill/>
            <a:ln>
              <a:noFill/>
            </a:ln>
          </p:spPr>
        </p:pic>
        <p:pic>
          <p:nvPicPr>
            <p:cNvPr id="217" name="Shape 217"/>
            <p:cNvPicPr preferRelativeResize="0"/>
            <p:nvPr/>
          </p:nvPicPr>
          <p:blipFill>
            <a:blip r:embed="rId4">
              <a:alphaModFix/>
            </a:blip>
            <a:stretch>
              <a:fillRect/>
            </a:stretch>
          </p:blipFill>
          <p:spPr>
            <a:xfrm>
              <a:off x="3029225" y="1528750"/>
              <a:ext cx="4310360" cy="1843552"/>
            </a:xfrm>
            <a:prstGeom prst="rect">
              <a:avLst/>
            </a:prstGeom>
            <a:noFill/>
            <a:ln>
              <a:noFill/>
            </a:ln>
          </p:spPr>
        </p:pic>
        <p:pic>
          <p:nvPicPr>
            <p:cNvPr id="218" name="Shape 218"/>
            <p:cNvPicPr preferRelativeResize="0"/>
            <p:nvPr/>
          </p:nvPicPr>
          <p:blipFill>
            <a:blip r:embed="rId5">
              <a:alphaModFix/>
            </a:blip>
            <a:stretch>
              <a:fillRect/>
            </a:stretch>
          </p:blipFill>
          <p:spPr>
            <a:xfrm>
              <a:off x="7295976" y="1528750"/>
              <a:ext cx="2109594" cy="1843551"/>
            </a:xfrm>
            <a:prstGeom prst="rect">
              <a:avLst/>
            </a:prstGeom>
            <a:noFill/>
            <a:ln>
              <a:noFill/>
            </a:ln>
          </p:spPr>
        </p:pic>
      </p:grpSp>
      <p:sp>
        <p:nvSpPr>
          <p:cNvPr id="219" name="Shape 219"/>
          <p:cNvSpPr/>
          <p:nvPr/>
        </p:nvSpPr>
        <p:spPr>
          <a:xfrm>
            <a:off x="25" y="1152875"/>
            <a:ext cx="9144000" cy="17934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0" name="Shape 220"/>
          <p:cNvGrpSpPr/>
          <p:nvPr/>
        </p:nvGrpSpPr>
        <p:grpSpPr>
          <a:xfrm>
            <a:off x="1170175" y="3081350"/>
            <a:ext cx="6055500" cy="1213200"/>
            <a:chOff x="0" y="3081350"/>
            <a:chExt cx="6055500" cy="1213200"/>
          </a:xfrm>
        </p:grpSpPr>
        <p:pic>
          <p:nvPicPr>
            <p:cNvPr id="221" name="Shape 221"/>
            <p:cNvPicPr preferRelativeResize="0"/>
            <p:nvPr/>
          </p:nvPicPr>
          <p:blipFill>
            <a:blip r:embed="rId6">
              <a:alphaModFix/>
            </a:blip>
            <a:stretch>
              <a:fillRect/>
            </a:stretch>
          </p:blipFill>
          <p:spPr>
            <a:xfrm>
              <a:off x="25" y="3081350"/>
              <a:ext cx="3950376" cy="766600"/>
            </a:xfrm>
            <a:prstGeom prst="rect">
              <a:avLst/>
            </a:prstGeom>
            <a:noFill/>
            <a:ln>
              <a:noFill/>
            </a:ln>
          </p:spPr>
        </p:pic>
        <p:pic>
          <p:nvPicPr>
            <p:cNvPr id="222" name="Shape 222"/>
            <p:cNvPicPr preferRelativeResize="0"/>
            <p:nvPr/>
          </p:nvPicPr>
          <p:blipFill>
            <a:blip r:embed="rId7">
              <a:alphaModFix/>
            </a:blip>
            <a:stretch>
              <a:fillRect/>
            </a:stretch>
          </p:blipFill>
          <p:spPr>
            <a:xfrm>
              <a:off x="25" y="3847950"/>
              <a:ext cx="3950374" cy="446466"/>
            </a:xfrm>
            <a:prstGeom prst="rect">
              <a:avLst/>
            </a:prstGeom>
            <a:noFill/>
            <a:ln>
              <a:noFill/>
            </a:ln>
          </p:spPr>
        </p:pic>
        <p:sp>
          <p:nvSpPr>
            <p:cNvPr id="223" name="Shape 223"/>
            <p:cNvSpPr/>
            <p:nvPr/>
          </p:nvSpPr>
          <p:spPr>
            <a:xfrm>
              <a:off x="0" y="3114950"/>
              <a:ext cx="6055500" cy="1179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24" name="Shape 224"/>
            <p:cNvPicPr preferRelativeResize="0"/>
            <p:nvPr/>
          </p:nvPicPr>
          <p:blipFill>
            <a:blip r:embed="rId8">
              <a:alphaModFix/>
            </a:blip>
            <a:stretch>
              <a:fillRect/>
            </a:stretch>
          </p:blipFill>
          <p:spPr>
            <a:xfrm>
              <a:off x="3950525" y="3114950"/>
              <a:ext cx="2104879" cy="1179600"/>
            </a:xfrm>
            <a:prstGeom prst="rect">
              <a:avLst/>
            </a:prstGeom>
            <a:noFill/>
            <a:ln>
              <a:noFill/>
            </a:ln>
          </p:spPr>
        </p:pic>
        <p:sp>
          <p:nvSpPr>
            <p:cNvPr id="225" name="Shape 225"/>
            <p:cNvSpPr txBox="1"/>
            <p:nvPr/>
          </p:nvSpPr>
          <p:spPr>
            <a:xfrm>
              <a:off x="3950563" y="3567750"/>
              <a:ext cx="2104800" cy="5505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ko" sz="1000" b="1"/>
                <a:t>Apple (Safari)</a:t>
              </a:r>
              <a:r>
                <a:rPr lang="ko" sz="1000"/>
                <a:t>도 WebRTC를 지원할 거라고 발표했음</a:t>
              </a:r>
              <a:endParaRPr sz="1000"/>
            </a:p>
          </p:txBody>
        </p:sp>
        <p:sp>
          <p:nvSpPr>
            <p:cNvPr id="226" name="Shape 226"/>
            <p:cNvSpPr txBox="1"/>
            <p:nvPr/>
          </p:nvSpPr>
          <p:spPr>
            <a:xfrm>
              <a:off x="4191475" y="4058750"/>
              <a:ext cx="1721700" cy="204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u="sng">
                  <a:solidFill>
                    <a:schemeClr val="hlink"/>
                  </a:solidFill>
                  <a:hlinkClick r:id="rId9"/>
                </a:rPr>
                <a:t>https://webrtc.ventures/2017/06/webrtc-support-in-safari-11/</a:t>
              </a:r>
              <a:r>
                <a:rPr lang="ko" sz="800"/>
                <a:t> </a:t>
              </a:r>
              <a:endParaRPr sz="800"/>
            </a:p>
          </p:txBody>
        </p:sp>
        <p:pic>
          <p:nvPicPr>
            <p:cNvPr id="227" name="Shape 227"/>
            <p:cNvPicPr preferRelativeResize="0"/>
            <p:nvPr/>
          </p:nvPicPr>
          <p:blipFill>
            <a:blip r:embed="rId10">
              <a:alphaModFix/>
            </a:blip>
            <a:stretch>
              <a:fillRect/>
            </a:stretch>
          </p:blipFill>
          <p:spPr>
            <a:xfrm>
              <a:off x="4718898" y="3114950"/>
              <a:ext cx="491912" cy="49191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WebRTC 시장 사이즈</a:t>
            </a:r>
            <a:endParaRPr/>
          </a:p>
        </p:txBody>
      </p:sp>
      <p:pic>
        <p:nvPicPr>
          <p:cNvPr id="233" name="Shape 233"/>
          <p:cNvPicPr preferRelativeResize="0"/>
          <p:nvPr/>
        </p:nvPicPr>
        <p:blipFill>
          <a:blip r:embed="rId3">
            <a:alphaModFix/>
          </a:blip>
          <a:stretch>
            <a:fillRect/>
          </a:stretch>
        </p:blipFill>
        <p:spPr>
          <a:xfrm>
            <a:off x="343775" y="1229875"/>
            <a:ext cx="3543600" cy="3366875"/>
          </a:xfrm>
          <a:prstGeom prst="rect">
            <a:avLst/>
          </a:prstGeom>
          <a:noFill/>
          <a:ln w="9525" cap="flat" cmpd="sng">
            <a:solidFill>
              <a:srgbClr val="D9D9D9"/>
            </a:solidFill>
            <a:prstDash val="solid"/>
            <a:round/>
            <a:headEnd type="none" w="sm" len="sm"/>
            <a:tailEnd type="none" w="sm" len="sm"/>
          </a:ln>
        </p:spPr>
      </p:pic>
      <p:pic>
        <p:nvPicPr>
          <p:cNvPr id="234" name="Shape 234"/>
          <p:cNvPicPr preferRelativeResize="0"/>
          <p:nvPr/>
        </p:nvPicPr>
        <p:blipFill>
          <a:blip r:embed="rId4">
            <a:alphaModFix/>
          </a:blip>
          <a:stretch>
            <a:fillRect/>
          </a:stretch>
        </p:blipFill>
        <p:spPr>
          <a:xfrm>
            <a:off x="4396450" y="1913850"/>
            <a:ext cx="4275025" cy="1358975"/>
          </a:xfrm>
          <a:prstGeom prst="rect">
            <a:avLst/>
          </a:prstGeom>
          <a:noFill/>
          <a:ln w="9525" cap="flat" cmpd="sng">
            <a:solidFill>
              <a:srgbClr val="EFEFEF"/>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265500" y="1151100"/>
            <a:ext cx="4046400" cy="326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ko" dirty="0"/>
              <a:t>WebRTC </a:t>
            </a:r>
            <a:endParaRPr dirty="0"/>
          </a:p>
          <a:p>
            <a:pPr marL="0" lvl="0" indent="0" rtl="0">
              <a:lnSpc>
                <a:spcPct val="115000"/>
              </a:lnSpc>
              <a:spcBef>
                <a:spcPts val="0"/>
              </a:spcBef>
              <a:spcAft>
                <a:spcPts val="0"/>
              </a:spcAft>
              <a:buNone/>
            </a:pPr>
            <a:r>
              <a:rPr lang="ko" dirty="0"/>
              <a:t>교육 분야 기업</a:t>
            </a:r>
            <a:endParaRPr dirty="0"/>
          </a:p>
        </p:txBody>
      </p:sp>
      <p:sp>
        <p:nvSpPr>
          <p:cNvPr id="240" name="Shape 240"/>
          <p:cNvSpPr txBox="1">
            <a:spLocks noGrp="1"/>
          </p:cNvSpPr>
          <p:nvPr>
            <p:ph type="body" idx="2"/>
          </p:nvPr>
        </p:nvSpPr>
        <p:spPr>
          <a:xfrm>
            <a:off x="4939500" y="1151100"/>
            <a:ext cx="3837000" cy="32682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1600"/>
              </a:spcAft>
              <a:buNone/>
            </a:pPr>
            <a:r>
              <a:rPr lang="ko" dirty="0"/>
              <a:t>교육 분야에서의 상용화 </a:t>
            </a:r>
            <a:br>
              <a:rPr lang="ko" dirty="0"/>
            </a:br>
            <a:r>
              <a:rPr lang="ko" dirty="0"/>
              <a:t>제품 &amp;  서비스 중심으로</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소개 </a:t>
            </a:r>
            <a:r>
              <a:rPr lang="ko" sz="1200" u="sng">
                <a:solidFill>
                  <a:schemeClr val="hlink"/>
                </a:solidFill>
                <a:hlinkClick r:id="rId3"/>
              </a:rPr>
              <a:t>https://tokbox.com</a:t>
            </a:r>
            <a:r>
              <a:rPr lang="ko" sz="1200">
                <a:solidFill>
                  <a:srgbClr val="2A3990"/>
                </a:solidFill>
              </a:rPr>
              <a:t> </a:t>
            </a:r>
            <a:endParaRPr sz="1200"/>
          </a:p>
        </p:txBody>
      </p:sp>
      <p:sp>
        <p:nvSpPr>
          <p:cNvPr id="246" name="Shape 24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17500" rtl="0">
              <a:lnSpc>
                <a:spcPct val="150000"/>
              </a:lnSpc>
              <a:spcBef>
                <a:spcPts val="0"/>
              </a:spcBef>
              <a:spcAft>
                <a:spcPts val="0"/>
              </a:spcAft>
              <a:buSzPts val="1400"/>
              <a:buChar char="-"/>
            </a:pPr>
            <a:r>
              <a:rPr lang="ko" sz="1400" b="1">
                <a:solidFill>
                  <a:srgbClr val="000000"/>
                </a:solidFill>
              </a:rPr>
              <a:t>OpenTok</a:t>
            </a:r>
            <a:r>
              <a:rPr lang="ko" sz="1400">
                <a:solidFill>
                  <a:srgbClr val="000000"/>
                </a:solidFill>
              </a:rPr>
              <a:t>라는 실시간 의사소통(비디오, 음성 &amp; 메시지 기반) 기능을 포함한 클라우드 플랫폼을 제공하며 이 플랫폼을 통해 고객이 웹사이트나 모바일 앱에 이 기능을 추가할 수 있음  </a:t>
            </a:r>
            <a:endParaRPr sz="1400">
              <a:solidFill>
                <a:srgbClr val="000000"/>
              </a:solidFill>
            </a:endParaRPr>
          </a:p>
          <a:p>
            <a:pPr marL="457200" lvl="0" indent="-317500" rtl="0">
              <a:lnSpc>
                <a:spcPct val="150000"/>
              </a:lnSpc>
              <a:spcBef>
                <a:spcPts val="0"/>
              </a:spcBef>
              <a:spcAft>
                <a:spcPts val="0"/>
              </a:spcAft>
              <a:buSzPts val="1400"/>
              <a:buChar char="-"/>
            </a:pPr>
            <a:r>
              <a:rPr lang="ko" sz="1400">
                <a:solidFill>
                  <a:srgbClr val="000000"/>
                </a:solidFill>
              </a:rPr>
              <a:t>관련 API 및 Video Chat Embeds를 판매함</a:t>
            </a:r>
            <a:endParaRPr sz="1400">
              <a:solidFill>
                <a:srgbClr val="000000"/>
              </a:solidFill>
            </a:endParaRPr>
          </a:p>
          <a:p>
            <a:pPr marL="457200" lvl="0" indent="-317500" rtl="0">
              <a:lnSpc>
                <a:spcPct val="150000"/>
              </a:lnSpc>
              <a:spcBef>
                <a:spcPts val="0"/>
              </a:spcBef>
              <a:spcAft>
                <a:spcPts val="0"/>
              </a:spcAft>
              <a:buClr>
                <a:srgbClr val="000000"/>
              </a:buClr>
              <a:buSzPts val="1400"/>
              <a:buChar char="-"/>
            </a:pPr>
            <a:r>
              <a:rPr lang="ko" sz="1400">
                <a:solidFill>
                  <a:srgbClr val="000000"/>
                </a:solidFill>
              </a:rPr>
              <a:t>프로덕트뿐만 아니라 서비스도 제공함 </a:t>
            </a:r>
            <a:endParaRPr sz="1400">
              <a:solidFill>
                <a:srgbClr val="000000"/>
              </a:solidFill>
            </a:endParaRPr>
          </a:p>
          <a:p>
            <a:pPr marL="457200" lvl="0" indent="-317500" rtl="0">
              <a:lnSpc>
                <a:spcPct val="150000"/>
              </a:lnSpc>
              <a:spcBef>
                <a:spcPts val="0"/>
              </a:spcBef>
              <a:spcAft>
                <a:spcPts val="0"/>
              </a:spcAft>
              <a:buSzPts val="1400"/>
              <a:buChar char="-"/>
            </a:pPr>
            <a:r>
              <a:rPr lang="ko" sz="1400">
                <a:solidFill>
                  <a:srgbClr val="000000"/>
                </a:solidFill>
              </a:rPr>
              <a:t>2012년 telefonica(유명한 스페인 회사)가 이 회사를 구매했음 </a:t>
            </a:r>
            <a:endParaRPr sz="1400">
              <a:solidFill>
                <a:srgbClr val="000000"/>
              </a:solidFill>
            </a:endParaRPr>
          </a:p>
          <a:p>
            <a:pPr marL="457200" lvl="0" indent="-317500" rtl="0">
              <a:lnSpc>
                <a:spcPct val="150000"/>
              </a:lnSpc>
              <a:spcBef>
                <a:spcPts val="0"/>
              </a:spcBef>
              <a:spcAft>
                <a:spcPts val="0"/>
              </a:spcAft>
              <a:buSzPts val="1400"/>
              <a:buChar char="-"/>
            </a:pPr>
            <a:r>
              <a:rPr lang="ko" sz="1400">
                <a:solidFill>
                  <a:srgbClr val="000000"/>
                </a:solidFill>
              </a:rPr>
              <a:t>미국, 영국, 스페인, 호주에 법인회사가 있음</a:t>
            </a:r>
            <a:endParaRPr sz="1400">
              <a:solidFill>
                <a:srgbClr val="000000"/>
              </a:solidFill>
            </a:endParaRPr>
          </a:p>
          <a:p>
            <a:pPr marL="457200" lvl="0" indent="-317500" rtl="0">
              <a:lnSpc>
                <a:spcPct val="150000"/>
              </a:lnSpc>
              <a:spcBef>
                <a:spcPts val="0"/>
              </a:spcBef>
              <a:spcAft>
                <a:spcPts val="0"/>
              </a:spcAft>
              <a:buClr>
                <a:srgbClr val="000000"/>
              </a:buClr>
              <a:buSzPts val="1400"/>
              <a:buChar char="-"/>
            </a:pPr>
            <a:r>
              <a:rPr lang="ko" sz="1400">
                <a:solidFill>
                  <a:srgbClr val="000000"/>
                </a:solidFill>
              </a:rPr>
              <a:t>고객들: </a:t>
            </a:r>
            <a:br>
              <a:rPr lang="ko" sz="1400">
                <a:solidFill>
                  <a:srgbClr val="000000"/>
                </a:solidFill>
              </a:rPr>
            </a:br>
            <a:r>
              <a:rPr lang="ko" sz="1400">
                <a:solidFill>
                  <a:srgbClr val="000000"/>
                </a:solidFill>
              </a:rPr>
              <a:t>    고객 서비스, </a:t>
            </a:r>
            <a:r>
              <a:rPr lang="ko" sz="1400" b="1">
                <a:solidFill>
                  <a:srgbClr val="000000"/>
                </a:solidFill>
              </a:rPr>
              <a:t>교육</a:t>
            </a:r>
            <a:r>
              <a:rPr lang="ko" sz="1400">
                <a:solidFill>
                  <a:srgbClr val="000000"/>
                </a:solidFill>
              </a:rPr>
              <a:t>, 메디아 &amp; 오락, 금융 서비스, 의료 서비스, 현장 서비스</a:t>
            </a:r>
            <a:endParaRPr sz="1400">
              <a:solidFill>
                <a:srgbClr val="000000"/>
              </a:solidFill>
            </a:endParaRPr>
          </a:p>
        </p:txBody>
      </p:sp>
      <p:pic>
        <p:nvPicPr>
          <p:cNvPr id="247" name="Shape 247"/>
          <p:cNvPicPr preferRelativeResize="0"/>
          <p:nvPr/>
        </p:nvPicPr>
        <p:blipFill>
          <a:blip r:embed="rId4">
            <a:alphaModFix/>
          </a:blip>
          <a:stretch>
            <a:fillRect/>
          </a:stretch>
        </p:blipFill>
        <p:spPr>
          <a:xfrm>
            <a:off x="6763780" y="90625"/>
            <a:ext cx="2332244" cy="607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1384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목차</a:t>
            </a:r>
            <a:endParaRPr/>
          </a:p>
        </p:txBody>
      </p:sp>
      <p:sp>
        <p:nvSpPr>
          <p:cNvPr id="94" name="Shape 94"/>
          <p:cNvSpPr txBox="1">
            <a:spLocks noGrp="1"/>
          </p:cNvSpPr>
          <p:nvPr>
            <p:ph type="body" idx="1"/>
          </p:nvPr>
        </p:nvSpPr>
        <p:spPr>
          <a:xfrm>
            <a:off x="334350" y="696475"/>
            <a:ext cx="4562700" cy="3519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ko"/>
              <a:t>WebRTC 소개</a:t>
            </a:r>
            <a:endParaRPr/>
          </a:p>
          <a:p>
            <a:pPr marL="914400" lvl="1" indent="-317500" rtl="0">
              <a:spcBef>
                <a:spcPts val="0"/>
              </a:spcBef>
              <a:spcAft>
                <a:spcPts val="0"/>
              </a:spcAft>
              <a:buSzPts val="1400"/>
              <a:buAutoNum type="alphaLcPeriod"/>
            </a:pPr>
            <a:r>
              <a:rPr lang="ko"/>
              <a:t>WebRTC란?</a:t>
            </a:r>
            <a:endParaRPr/>
          </a:p>
          <a:p>
            <a:pPr marL="914400" lvl="1" indent="-317500" rtl="0">
              <a:spcBef>
                <a:spcPts val="0"/>
              </a:spcBef>
              <a:spcAft>
                <a:spcPts val="0"/>
              </a:spcAft>
              <a:buSzPts val="1400"/>
              <a:buAutoNum type="alphaLcPeriod"/>
            </a:pPr>
            <a:r>
              <a:rPr lang="ko"/>
              <a:t>WebRTC로 무엇을 할 수 있는가?</a:t>
            </a:r>
            <a:endParaRPr/>
          </a:p>
          <a:p>
            <a:pPr marL="914400" lvl="1" indent="-317500" rtl="0">
              <a:spcBef>
                <a:spcPts val="0"/>
              </a:spcBef>
              <a:spcAft>
                <a:spcPts val="0"/>
              </a:spcAft>
              <a:buSzPts val="1400"/>
              <a:buAutoNum type="alphaLcPeriod"/>
            </a:pPr>
            <a:r>
              <a:rPr lang="ko"/>
              <a:t>지원되는 플랫폼 및 브라우저</a:t>
            </a:r>
            <a:endParaRPr/>
          </a:p>
          <a:p>
            <a:pPr marL="914400" lvl="1" indent="-317500" rtl="0">
              <a:spcBef>
                <a:spcPts val="0"/>
              </a:spcBef>
              <a:spcAft>
                <a:spcPts val="0"/>
              </a:spcAft>
              <a:buSzPts val="1400"/>
              <a:buAutoNum type="alphaLcPeriod"/>
            </a:pPr>
            <a:r>
              <a:rPr lang="ko"/>
              <a:t>WebRTC 아키텍처</a:t>
            </a:r>
            <a:endParaRPr/>
          </a:p>
          <a:p>
            <a:pPr marL="914400" lvl="1" indent="-317500" rtl="0">
              <a:spcBef>
                <a:spcPts val="0"/>
              </a:spcBef>
              <a:spcAft>
                <a:spcPts val="0"/>
              </a:spcAft>
              <a:buSzPts val="1400"/>
              <a:buAutoNum type="alphaLcPeriod"/>
            </a:pPr>
            <a:r>
              <a:rPr lang="ko"/>
              <a:t>WebRTC관련 통계 데이터</a:t>
            </a:r>
            <a:endParaRPr/>
          </a:p>
          <a:p>
            <a:pPr marL="457200" lvl="0" indent="-342900" rtl="0">
              <a:spcBef>
                <a:spcPts val="0"/>
              </a:spcBef>
              <a:spcAft>
                <a:spcPts val="0"/>
              </a:spcAft>
              <a:buSzPts val="1800"/>
              <a:buAutoNum type="arabicPeriod"/>
            </a:pPr>
            <a:r>
              <a:rPr lang="ko"/>
              <a:t>WebRTC 교육 분야 기업  </a:t>
            </a:r>
            <a:endParaRPr/>
          </a:p>
          <a:p>
            <a:pPr marL="914400" lvl="1" indent="-317500" rtl="0">
              <a:spcBef>
                <a:spcPts val="0"/>
              </a:spcBef>
              <a:spcAft>
                <a:spcPts val="0"/>
              </a:spcAft>
              <a:buSzPts val="1400"/>
              <a:buAutoNum type="alphaLcPeriod"/>
            </a:pPr>
            <a:r>
              <a:rPr lang="ko"/>
              <a:t>tokbox</a:t>
            </a:r>
            <a:endParaRPr/>
          </a:p>
          <a:p>
            <a:pPr marL="1371600" lvl="2" indent="-292100" rtl="0">
              <a:spcBef>
                <a:spcPts val="0"/>
              </a:spcBef>
              <a:spcAft>
                <a:spcPts val="0"/>
              </a:spcAft>
              <a:buSzPts val="1000"/>
              <a:buAutoNum type="romanLcPeriod"/>
            </a:pPr>
            <a:r>
              <a:rPr lang="ko" sz="1000"/>
              <a:t>소개</a:t>
            </a:r>
            <a:endParaRPr sz="1000"/>
          </a:p>
          <a:p>
            <a:pPr marL="1371600" lvl="2" indent="-292100" rtl="0">
              <a:spcBef>
                <a:spcPts val="0"/>
              </a:spcBef>
              <a:spcAft>
                <a:spcPts val="0"/>
              </a:spcAft>
              <a:buSzPts val="1000"/>
              <a:buAutoNum type="romanLcPeriod"/>
            </a:pPr>
            <a:r>
              <a:rPr lang="ko" sz="1000"/>
              <a:t>관련 제품 및 서비스 소개</a:t>
            </a:r>
            <a:endParaRPr sz="1000"/>
          </a:p>
          <a:p>
            <a:pPr marL="1371600" lvl="2" indent="-292100" rtl="0">
              <a:spcBef>
                <a:spcPts val="0"/>
              </a:spcBef>
              <a:spcAft>
                <a:spcPts val="0"/>
              </a:spcAft>
              <a:buSzPts val="1000"/>
              <a:buAutoNum type="romanLcPeriod"/>
            </a:pPr>
            <a:r>
              <a:rPr lang="ko" sz="1000"/>
              <a:t>기능 설명 </a:t>
            </a:r>
            <a:endParaRPr sz="1000"/>
          </a:p>
          <a:p>
            <a:pPr marL="1371600" lvl="2" indent="-292100" rtl="0">
              <a:spcBef>
                <a:spcPts val="0"/>
              </a:spcBef>
              <a:spcAft>
                <a:spcPts val="0"/>
              </a:spcAft>
              <a:buSzPts val="1000"/>
              <a:buAutoNum type="romanLcPeriod"/>
            </a:pPr>
            <a:r>
              <a:rPr lang="ko" sz="1000"/>
              <a:t>판매 전략</a:t>
            </a:r>
            <a:endParaRPr sz="1000"/>
          </a:p>
          <a:p>
            <a:pPr marL="914400" lvl="1" indent="-317500" rtl="0">
              <a:spcBef>
                <a:spcPts val="0"/>
              </a:spcBef>
              <a:spcAft>
                <a:spcPts val="0"/>
              </a:spcAft>
              <a:buSzPts val="1400"/>
              <a:buAutoNum type="alphaLcPeriod"/>
            </a:pPr>
            <a:r>
              <a:rPr lang="ko"/>
              <a:t>vidyo</a:t>
            </a:r>
            <a:endParaRPr/>
          </a:p>
          <a:p>
            <a:pPr marL="1371600" lvl="2" indent="-292100" rtl="0">
              <a:spcBef>
                <a:spcPts val="0"/>
              </a:spcBef>
              <a:spcAft>
                <a:spcPts val="0"/>
              </a:spcAft>
              <a:buSzPts val="1000"/>
              <a:buAutoNum type="romanLcPeriod"/>
            </a:pPr>
            <a:r>
              <a:rPr lang="ko" sz="1000"/>
              <a:t>소개</a:t>
            </a:r>
            <a:endParaRPr sz="1000"/>
          </a:p>
          <a:p>
            <a:pPr marL="1371600" lvl="2" indent="-292100" rtl="0">
              <a:spcBef>
                <a:spcPts val="0"/>
              </a:spcBef>
              <a:spcAft>
                <a:spcPts val="0"/>
              </a:spcAft>
              <a:buSzPts val="1000"/>
              <a:buAutoNum type="romanLcPeriod"/>
            </a:pPr>
            <a:r>
              <a:rPr lang="ko" sz="1000"/>
              <a:t>관련 제품 및 서비스 소개</a:t>
            </a:r>
            <a:endParaRPr sz="1000"/>
          </a:p>
          <a:p>
            <a:pPr marL="1371600" lvl="2" indent="-292100" rtl="0">
              <a:spcBef>
                <a:spcPts val="0"/>
              </a:spcBef>
              <a:spcAft>
                <a:spcPts val="0"/>
              </a:spcAft>
              <a:buSzPts val="1000"/>
              <a:buAutoNum type="romanLcPeriod"/>
            </a:pPr>
            <a:r>
              <a:rPr lang="ko" sz="1000"/>
              <a:t>기능 설명 </a:t>
            </a:r>
            <a:endParaRPr sz="1000"/>
          </a:p>
          <a:p>
            <a:pPr marL="1371600" lvl="2" indent="-292100" rtl="0">
              <a:spcBef>
                <a:spcPts val="0"/>
              </a:spcBef>
              <a:spcAft>
                <a:spcPts val="0"/>
              </a:spcAft>
              <a:buSzPts val="1000"/>
              <a:buAutoNum type="romanLcPeriod"/>
            </a:pPr>
            <a:r>
              <a:rPr lang="ko" sz="1000"/>
              <a:t>사례 프로젝트: Arizona 국립대학교</a:t>
            </a:r>
            <a:endParaRPr sz="1000"/>
          </a:p>
          <a:p>
            <a:pPr marL="0" lvl="0" indent="0">
              <a:spcBef>
                <a:spcPts val="1600"/>
              </a:spcBef>
              <a:spcAft>
                <a:spcPts val="0"/>
              </a:spcAft>
              <a:buNone/>
            </a:pPr>
            <a:endParaRPr/>
          </a:p>
          <a:p>
            <a:pPr marL="0" lvl="0" indent="0">
              <a:spcBef>
                <a:spcPts val="1600"/>
              </a:spcBef>
              <a:spcAft>
                <a:spcPts val="1600"/>
              </a:spcAft>
              <a:buNone/>
            </a:pPr>
            <a:endParaRPr/>
          </a:p>
        </p:txBody>
      </p:sp>
      <p:sp>
        <p:nvSpPr>
          <p:cNvPr id="95" name="Shape 95"/>
          <p:cNvSpPr txBox="1">
            <a:spLocks noGrp="1"/>
          </p:cNvSpPr>
          <p:nvPr>
            <p:ph type="body" idx="1"/>
          </p:nvPr>
        </p:nvSpPr>
        <p:spPr>
          <a:xfrm>
            <a:off x="4807950" y="702025"/>
            <a:ext cx="4562700" cy="35199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ko"/>
              <a:t>     </a:t>
            </a:r>
            <a:r>
              <a:rPr lang="ko" sz="1400"/>
              <a:t> c.  BrainCert</a:t>
            </a:r>
            <a:endParaRPr sz="1400"/>
          </a:p>
          <a:p>
            <a:pPr marL="1371600" lvl="2" indent="-292100" rtl="0">
              <a:spcBef>
                <a:spcPts val="0"/>
              </a:spcBef>
              <a:spcAft>
                <a:spcPts val="0"/>
              </a:spcAft>
              <a:buSzPts val="1000"/>
              <a:buAutoNum type="romanLcPeriod"/>
            </a:pPr>
            <a:r>
              <a:rPr lang="ko" sz="1000"/>
              <a:t>소개</a:t>
            </a:r>
            <a:endParaRPr sz="1000"/>
          </a:p>
          <a:p>
            <a:pPr marL="1371600" lvl="2" indent="-292100" rtl="0">
              <a:spcBef>
                <a:spcPts val="0"/>
              </a:spcBef>
              <a:spcAft>
                <a:spcPts val="0"/>
              </a:spcAft>
              <a:buSzPts val="1000"/>
              <a:buAutoNum type="romanLcPeriod"/>
            </a:pPr>
            <a:r>
              <a:rPr lang="ko" sz="1000"/>
              <a:t>관련 제품 및 서비스 소개</a:t>
            </a:r>
            <a:endParaRPr sz="1000"/>
          </a:p>
          <a:p>
            <a:pPr marL="1371600" lvl="2" indent="-292100" rtl="0">
              <a:spcBef>
                <a:spcPts val="0"/>
              </a:spcBef>
              <a:spcAft>
                <a:spcPts val="0"/>
              </a:spcAft>
              <a:buSzPts val="1000"/>
              <a:buAutoNum type="romanLcPeriod"/>
            </a:pPr>
            <a:r>
              <a:rPr lang="ko" sz="1000"/>
              <a:t>기능 설명 </a:t>
            </a:r>
            <a:endParaRPr sz="1000"/>
          </a:p>
          <a:p>
            <a:pPr marL="1371600" lvl="2" indent="-292100" rtl="0">
              <a:lnSpc>
                <a:spcPct val="100000"/>
              </a:lnSpc>
              <a:spcBef>
                <a:spcPts val="0"/>
              </a:spcBef>
              <a:spcAft>
                <a:spcPts val="0"/>
              </a:spcAft>
              <a:buSzPts val="1000"/>
              <a:buAutoNum type="romanLcPeriod"/>
            </a:pPr>
            <a:r>
              <a:rPr lang="ko" sz="1000"/>
              <a:t>판매 전략</a:t>
            </a:r>
            <a:endParaRPr sz="1000"/>
          </a:p>
          <a:p>
            <a:pPr marL="0" lvl="0" indent="0" rtl="0">
              <a:lnSpc>
                <a:spcPct val="100000"/>
              </a:lnSpc>
              <a:spcBef>
                <a:spcPts val="1000"/>
              </a:spcBef>
              <a:spcAft>
                <a:spcPts val="0"/>
              </a:spcAft>
              <a:buClr>
                <a:srgbClr val="000000"/>
              </a:buClr>
              <a:buSzPts val="1100"/>
              <a:buFont typeface="Arial"/>
              <a:buNone/>
            </a:pPr>
            <a:r>
              <a:rPr lang="ko" sz="1400"/>
              <a:t>       d.  newrow</a:t>
            </a:r>
            <a:endParaRPr sz="1400"/>
          </a:p>
          <a:p>
            <a:pPr marL="1371600" lvl="2" indent="-292100" rtl="0">
              <a:spcBef>
                <a:spcPts val="0"/>
              </a:spcBef>
              <a:spcAft>
                <a:spcPts val="0"/>
              </a:spcAft>
              <a:buSzPts val="1000"/>
              <a:buAutoNum type="romanLcPeriod"/>
            </a:pPr>
            <a:r>
              <a:rPr lang="ko" sz="1000"/>
              <a:t>소개</a:t>
            </a:r>
            <a:endParaRPr sz="1000"/>
          </a:p>
          <a:p>
            <a:pPr marL="1371600" lvl="2" indent="-292100" rtl="0">
              <a:spcBef>
                <a:spcPts val="0"/>
              </a:spcBef>
              <a:spcAft>
                <a:spcPts val="0"/>
              </a:spcAft>
              <a:buSzPts val="1000"/>
              <a:buAutoNum type="romanLcPeriod"/>
            </a:pPr>
            <a:r>
              <a:rPr lang="ko" sz="1000"/>
              <a:t>관련 제품 및 서비스 소개</a:t>
            </a:r>
            <a:endParaRPr sz="1000"/>
          </a:p>
          <a:p>
            <a:pPr marL="1371600" lvl="2" indent="-292100" rtl="0">
              <a:spcBef>
                <a:spcPts val="0"/>
              </a:spcBef>
              <a:spcAft>
                <a:spcPts val="0"/>
              </a:spcAft>
              <a:buSzPts val="1000"/>
              <a:buAutoNum type="romanLcPeriod"/>
            </a:pPr>
            <a:r>
              <a:rPr lang="ko" sz="1000"/>
              <a:t>기능 설명 </a:t>
            </a:r>
            <a:endParaRPr sz="1000"/>
          </a:p>
          <a:p>
            <a:pPr marL="1371600" lvl="2" indent="-292100" rtl="0">
              <a:spcBef>
                <a:spcPts val="0"/>
              </a:spcBef>
              <a:spcAft>
                <a:spcPts val="0"/>
              </a:spcAft>
              <a:buSzPts val="1000"/>
              <a:buAutoNum type="romanLcPeriod"/>
            </a:pPr>
            <a:r>
              <a:rPr lang="ko" sz="1000"/>
              <a:t>판매 전략</a:t>
            </a:r>
            <a:endParaRPr sz="1000"/>
          </a:p>
          <a:p>
            <a:pPr marL="0" lvl="0" indent="0" rtl="0">
              <a:lnSpc>
                <a:spcPct val="115000"/>
              </a:lnSpc>
              <a:spcBef>
                <a:spcPts val="0"/>
              </a:spcBef>
              <a:spcAft>
                <a:spcPts val="0"/>
              </a:spcAft>
              <a:buNone/>
            </a:pPr>
            <a:r>
              <a:rPr lang="ko" sz="1400"/>
              <a:t>       e. 다른 교육적인 WebRTC 회사들</a:t>
            </a:r>
            <a:endParaRPr sz="1400"/>
          </a:p>
          <a:p>
            <a:pPr marL="0" lvl="0" indent="0" rtl="0">
              <a:lnSpc>
                <a:spcPct val="100000"/>
              </a:lnSpc>
              <a:spcBef>
                <a:spcPts val="0"/>
              </a:spcBef>
              <a:spcAft>
                <a:spcPts val="0"/>
              </a:spcAft>
              <a:buNone/>
            </a:pPr>
            <a:r>
              <a:rPr lang="ko" sz="1400"/>
              <a:t>       f.  교육 분야외의 기업</a:t>
            </a:r>
            <a:endParaRPr sz="1400"/>
          </a:p>
          <a:p>
            <a:pPr marL="1371600" lvl="2" indent="-292100" rtl="0">
              <a:lnSpc>
                <a:spcPct val="100000"/>
              </a:lnSpc>
              <a:spcBef>
                <a:spcPts val="0"/>
              </a:spcBef>
              <a:spcAft>
                <a:spcPts val="0"/>
              </a:spcAft>
              <a:buSzPts val="1000"/>
              <a:buAutoNum type="romanLcPeriod"/>
            </a:pPr>
            <a:r>
              <a:rPr lang="ko" sz="1000"/>
              <a:t>Circuit</a:t>
            </a:r>
            <a:endParaRPr sz="1000"/>
          </a:p>
          <a:p>
            <a:pPr marL="1371600" lvl="2" indent="-292100" rtl="0">
              <a:spcBef>
                <a:spcPts val="0"/>
              </a:spcBef>
              <a:spcAft>
                <a:spcPts val="0"/>
              </a:spcAft>
              <a:buSzPts val="1000"/>
              <a:buAutoNum type="romanLcPeriod"/>
            </a:pPr>
            <a:r>
              <a:rPr lang="ko" sz="1000"/>
              <a:t>Apidaze</a:t>
            </a:r>
            <a:endParaRPr sz="1000"/>
          </a:p>
          <a:p>
            <a:pPr marL="1371600" lvl="2" indent="-292100" rtl="0">
              <a:lnSpc>
                <a:spcPct val="100000"/>
              </a:lnSpc>
              <a:spcBef>
                <a:spcPts val="0"/>
              </a:spcBef>
              <a:spcAft>
                <a:spcPts val="0"/>
              </a:spcAft>
              <a:buSzPts val="1000"/>
              <a:buAutoNum type="romanLcPeriod"/>
            </a:pPr>
            <a:r>
              <a:rPr lang="ko" sz="1000"/>
              <a:t>기타</a:t>
            </a:r>
            <a:endParaRPr/>
          </a:p>
          <a:p>
            <a:pPr marL="0" lvl="0" indent="0" rtl="0">
              <a:lnSpc>
                <a:spcPct val="100000"/>
              </a:lnSpc>
              <a:spcBef>
                <a:spcPts val="1000"/>
              </a:spcBef>
              <a:spcAft>
                <a:spcPts val="0"/>
              </a:spcAft>
              <a:buNone/>
            </a:pPr>
            <a:r>
              <a:rPr lang="ko"/>
              <a:t>3.   결론</a:t>
            </a:r>
            <a:endParaRPr/>
          </a:p>
          <a:p>
            <a:pPr marL="0" lvl="0" indent="0" rtl="0">
              <a:spcBef>
                <a:spcPts val="0"/>
              </a:spcBef>
              <a:spcAft>
                <a:spcPts val="0"/>
              </a:spcAft>
              <a:buNone/>
            </a:pPr>
            <a:r>
              <a:rPr lang="ko"/>
              <a:t>4.   참고자료: 사례 연구 (논문)</a:t>
            </a:r>
            <a:endParaRPr/>
          </a:p>
          <a:p>
            <a:pPr marL="914400" lvl="1" indent="-317500" rtl="0">
              <a:spcBef>
                <a:spcPts val="0"/>
              </a:spcBef>
              <a:spcAft>
                <a:spcPts val="0"/>
              </a:spcAft>
              <a:buSzPts val="1400"/>
              <a:buAutoNum type="alphaLcPeriod"/>
            </a:pPr>
            <a:r>
              <a:rPr lang="ko"/>
              <a:t>Senegal 대학교 WebRTC 사례연구</a:t>
            </a:r>
            <a:endParaRPr/>
          </a:p>
          <a:p>
            <a:pPr marL="914400" lvl="1" indent="-317500" rtl="0">
              <a:spcBef>
                <a:spcPts val="0"/>
              </a:spcBef>
              <a:spcAft>
                <a:spcPts val="0"/>
              </a:spcAft>
              <a:buSzPts val="1400"/>
              <a:buAutoNum type="alphaLcPeriod"/>
            </a:pPr>
            <a:r>
              <a:rPr lang="ko"/>
              <a:t>중국 대학교 WebRTC 사례연구</a:t>
            </a:r>
            <a:endParaRPr/>
          </a:p>
          <a:p>
            <a:pPr marL="0" lvl="0" indent="0" rtl="0">
              <a:spcBef>
                <a:spcPts val="0"/>
              </a:spcBef>
              <a:spcAft>
                <a:spcPts val="0"/>
              </a:spcAft>
              <a:buNone/>
            </a:pPr>
            <a:endParaRPr/>
          </a:p>
          <a:p>
            <a:pPr marL="0" lvl="0" indent="0"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Roboto"/>
              <a:buAutoNum type="arabicPeriod"/>
            </a:pPr>
            <a:r>
              <a:rPr lang="ko" b="1"/>
              <a:t>OpenTalk Platform: </a:t>
            </a:r>
            <a:r>
              <a:rPr lang="ko" sz="1400"/>
              <a:t>WebRTC platform for interactive video, enabling voice, video and messaging for mobile and web with its Live Video API. (관련 API도 판매한다는 것을 의미함 )</a:t>
            </a:r>
            <a:endParaRPr sz="1400"/>
          </a:p>
          <a:p>
            <a:pPr marL="0" marR="0" lvl="0" indent="0" algn="l" rtl="0">
              <a:lnSpc>
                <a:spcPct val="115000"/>
              </a:lnSpc>
              <a:spcBef>
                <a:spcPts val="0"/>
              </a:spcBef>
              <a:spcAft>
                <a:spcPts val="0"/>
              </a:spcAft>
              <a:buNone/>
            </a:pPr>
            <a:br>
              <a:rPr lang="ko" sz="1200" b="1"/>
            </a:br>
            <a:br>
              <a:rPr lang="ko" sz="1200" b="1"/>
            </a:br>
            <a:endParaRPr sz="1200" b="1"/>
          </a:p>
          <a:p>
            <a:pPr marL="0" marR="0" lvl="0" indent="0" algn="l" rtl="0">
              <a:lnSpc>
                <a:spcPct val="115000"/>
              </a:lnSpc>
              <a:spcBef>
                <a:spcPts val="0"/>
              </a:spcBef>
              <a:spcAft>
                <a:spcPts val="0"/>
              </a:spcAft>
              <a:buNone/>
            </a:pPr>
            <a:endParaRPr sz="1200"/>
          </a:p>
          <a:p>
            <a:pPr marL="0" marR="0" lvl="0" indent="0" algn="l" rtl="0">
              <a:lnSpc>
                <a:spcPct val="115000"/>
              </a:lnSpc>
              <a:spcBef>
                <a:spcPts val="0"/>
              </a:spcBef>
              <a:spcAft>
                <a:spcPts val="0"/>
              </a:spcAft>
              <a:buNone/>
            </a:pPr>
            <a:endParaRPr sz="1200"/>
          </a:p>
        </p:txBody>
      </p:sp>
      <p:sp>
        <p:nvSpPr>
          <p:cNvPr id="253" name="Shape 2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제품 소개</a:t>
            </a:r>
            <a:endParaRPr sz="1200"/>
          </a:p>
        </p:txBody>
      </p:sp>
      <p:pic>
        <p:nvPicPr>
          <p:cNvPr id="254" name="Shape 254"/>
          <p:cNvPicPr preferRelativeResize="0"/>
          <p:nvPr/>
        </p:nvPicPr>
        <p:blipFill>
          <a:blip r:embed="rId3">
            <a:alphaModFix/>
          </a:blip>
          <a:stretch>
            <a:fillRect/>
          </a:stretch>
        </p:blipFill>
        <p:spPr>
          <a:xfrm>
            <a:off x="6763780" y="90625"/>
            <a:ext cx="2332244" cy="607800"/>
          </a:xfrm>
          <a:prstGeom prst="rect">
            <a:avLst/>
          </a:prstGeom>
          <a:noFill/>
          <a:ln>
            <a:noFill/>
          </a:ln>
        </p:spPr>
      </p:pic>
      <p:graphicFrame>
        <p:nvGraphicFramePr>
          <p:cNvPr id="255" name="Shape 255"/>
          <p:cNvGraphicFramePr/>
          <p:nvPr/>
        </p:nvGraphicFramePr>
        <p:xfrm>
          <a:off x="3014938" y="2323950"/>
          <a:ext cx="1656325" cy="1950570"/>
        </p:xfrm>
        <a:graphic>
          <a:graphicData uri="http://schemas.openxmlformats.org/drawingml/2006/table">
            <a:tbl>
              <a:tblPr>
                <a:noFill/>
                <a:tableStyleId>{A8BEDD05-9275-4FD4-B5DD-3750A8255DC4}</a:tableStyleId>
              </a:tblPr>
              <a:tblGrid>
                <a:gridCol w="16563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Voice communication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Messaging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Archiving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Screen sharing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323975">
                <a:tc>
                  <a:txBody>
                    <a:bodyPr/>
                    <a:lstStyle/>
                    <a:p>
                      <a:pPr marL="0" lvl="0" indent="0" algn="ctr" rtl="0">
                        <a:spcBef>
                          <a:spcPts val="0"/>
                        </a:spcBef>
                        <a:spcAft>
                          <a:spcPts val="0"/>
                        </a:spcAft>
                        <a:buNone/>
                      </a:pPr>
                      <a:r>
                        <a:rPr lang="ko" sz="1000">
                          <a:solidFill>
                            <a:schemeClr val="dk2"/>
                          </a:solidFill>
                        </a:rPr>
                        <a:t>SIP Interconnect</a:t>
                      </a:r>
                      <a:br>
                        <a:rPr lang="ko" sz="1000">
                          <a:solidFill>
                            <a:schemeClr val="dk2"/>
                          </a:solidFill>
                        </a:rPr>
                      </a:br>
                      <a:r>
                        <a:rPr lang="ko" sz="900">
                          <a:solidFill>
                            <a:schemeClr val="dk2"/>
                          </a:solidFill>
                        </a:rPr>
                        <a:t>(Enable WebRTC &amp; Telephony interoperability)</a:t>
                      </a:r>
                      <a:endParaRPr sz="9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256" name="Shape 256"/>
          <p:cNvSpPr/>
          <p:nvPr/>
        </p:nvSpPr>
        <p:spPr>
          <a:xfrm>
            <a:off x="3108250"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sp>
        <p:nvSpPr>
          <p:cNvPr id="257" name="Shape 257"/>
          <p:cNvSpPr/>
          <p:nvPr/>
        </p:nvSpPr>
        <p:spPr>
          <a:xfrm>
            <a:off x="771088"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sp>
        <p:nvSpPr>
          <p:cNvPr id="258" name="Shape 258"/>
          <p:cNvSpPr/>
          <p:nvPr/>
        </p:nvSpPr>
        <p:spPr>
          <a:xfrm>
            <a:off x="5172613"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Capability</a:t>
            </a:r>
            <a:endParaRPr>
              <a:solidFill>
                <a:schemeClr val="lt1"/>
              </a:solidFill>
            </a:endParaRPr>
          </a:p>
        </p:txBody>
      </p:sp>
      <p:graphicFrame>
        <p:nvGraphicFramePr>
          <p:cNvPr id="259" name="Shape 259"/>
          <p:cNvGraphicFramePr/>
          <p:nvPr/>
        </p:nvGraphicFramePr>
        <p:xfrm>
          <a:off x="5079288" y="2323950"/>
          <a:ext cx="1656325" cy="1676250"/>
        </p:xfrm>
        <a:graphic>
          <a:graphicData uri="http://schemas.openxmlformats.org/drawingml/2006/table">
            <a:tbl>
              <a:tblPr>
                <a:noFill/>
                <a:tableStyleId>{A8BEDD05-9275-4FD4-B5DD-3750A8255DC4}</a:tableStyleId>
              </a:tblPr>
              <a:tblGrid>
                <a:gridCol w="16563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Security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Audio &amp; video drivers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firewall traversal</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audio detection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323975">
                <a:tc>
                  <a:txBody>
                    <a:bodyPr/>
                    <a:lstStyle/>
                    <a:p>
                      <a:pPr marL="0" lvl="0" indent="0" algn="ctr" rtl="0">
                        <a:spcBef>
                          <a:spcPts val="0"/>
                        </a:spcBef>
                        <a:spcAft>
                          <a:spcPts val="0"/>
                        </a:spcAft>
                        <a:buNone/>
                      </a:pPr>
                      <a:r>
                        <a:rPr lang="ko" sz="1000"/>
                        <a:t>audio fallback</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graphicFrame>
        <p:nvGraphicFramePr>
          <p:cNvPr id="260" name="Shape 260"/>
          <p:cNvGraphicFramePr/>
          <p:nvPr/>
        </p:nvGraphicFramePr>
        <p:xfrm>
          <a:off x="443013" y="2323950"/>
          <a:ext cx="2137325" cy="2055786"/>
        </p:xfrm>
        <a:graphic>
          <a:graphicData uri="http://schemas.openxmlformats.org/drawingml/2006/table">
            <a:tbl>
              <a:tblPr>
                <a:noFill/>
                <a:tableStyleId>{A8BEDD05-9275-4FD4-B5DD-3750A8255DC4}</a:tableStyleId>
              </a:tblPr>
              <a:tblGrid>
                <a:gridCol w="2137325">
                  <a:extLst>
                    <a:ext uri="{9D8B030D-6E8A-4147-A177-3AD203B41FA5}">
                      <a16:colId xmlns:a16="http://schemas.microsoft.com/office/drawing/2014/main" val="20000"/>
                    </a:ext>
                  </a:extLst>
                </a:gridCol>
              </a:tblGrid>
              <a:tr h="0">
                <a:tc>
                  <a:txBody>
                    <a:bodyPr/>
                    <a:lstStyle/>
                    <a:p>
                      <a:pPr marL="0" lvl="0" indent="0" algn="ctr" rtl="0">
                        <a:lnSpc>
                          <a:spcPct val="115000"/>
                        </a:lnSpc>
                        <a:spcBef>
                          <a:spcPts val="0"/>
                        </a:spcBef>
                        <a:spcAft>
                          <a:spcPts val="0"/>
                        </a:spcAft>
                        <a:buNone/>
                      </a:pPr>
                      <a:r>
                        <a:rPr lang="ko" sz="1200">
                          <a:solidFill>
                            <a:schemeClr val="dk2"/>
                          </a:solidFill>
                          <a:latin typeface="Roboto"/>
                          <a:ea typeface="Roboto"/>
                          <a:cs typeface="Roboto"/>
                          <a:sym typeface="Roboto"/>
                        </a:rPr>
                        <a:t>Supporting Mobile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ko" sz="1200">
                          <a:solidFill>
                            <a:schemeClr val="dk2"/>
                          </a:solidFill>
                          <a:latin typeface="Roboto"/>
                          <a:ea typeface="Roboto"/>
                          <a:cs typeface="Roboto"/>
                          <a:sym typeface="Roboto"/>
                        </a:rPr>
                        <a:t>Fully Customizable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ko" sz="1200">
                          <a:solidFill>
                            <a:schemeClr val="dk2"/>
                          </a:solidFill>
                          <a:latin typeface="Roboto"/>
                          <a:ea typeface="Roboto"/>
                          <a:cs typeface="Roboto"/>
                          <a:sym typeface="Roboto"/>
                        </a:rPr>
                        <a:t>Manageability</a:t>
                      </a:r>
                      <a:endParaRPr sz="1200">
                        <a:solidFill>
                          <a:schemeClr val="dk2"/>
                        </a:solidFill>
                        <a:latin typeface="Roboto"/>
                        <a:ea typeface="Roboto"/>
                        <a:cs typeface="Roboto"/>
                        <a:sym typeface="Roboto"/>
                      </a:endParaRPr>
                    </a:p>
                    <a:p>
                      <a:pPr marL="0" lvl="0" indent="0" algn="just" rtl="0">
                        <a:lnSpc>
                          <a:spcPct val="115000"/>
                        </a:lnSpc>
                        <a:spcBef>
                          <a:spcPts val="0"/>
                        </a:spcBef>
                        <a:spcAft>
                          <a:spcPts val="0"/>
                        </a:spcAft>
                        <a:buNone/>
                      </a:pPr>
                      <a:r>
                        <a:rPr lang="ko" sz="1000">
                          <a:solidFill>
                            <a:schemeClr val="dk2"/>
                          </a:solidFill>
                          <a:latin typeface="Roboto"/>
                          <a:ea typeface="Roboto"/>
                          <a:cs typeface="Roboto"/>
                          <a:sym typeface="Roboto"/>
                        </a:rPr>
                        <a:t>-Easy to build</a:t>
                      </a:r>
                      <a:endParaRPr sz="1000">
                        <a:solidFill>
                          <a:schemeClr val="dk2"/>
                        </a:solidFill>
                        <a:latin typeface="Roboto"/>
                        <a:ea typeface="Roboto"/>
                        <a:cs typeface="Roboto"/>
                        <a:sym typeface="Roboto"/>
                      </a:endParaRPr>
                    </a:p>
                    <a:p>
                      <a:pPr marL="0" lvl="0" indent="0" algn="just" rtl="0">
                        <a:lnSpc>
                          <a:spcPct val="115000"/>
                        </a:lnSpc>
                        <a:spcBef>
                          <a:spcPts val="0"/>
                        </a:spcBef>
                        <a:spcAft>
                          <a:spcPts val="0"/>
                        </a:spcAft>
                        <a:buNone/>
                      </a:pPr>
                      <a:r>
                        <a:rPr lang="ko" sz="1000">
                          <a:solidFill>
                            <a:schemeClr val="dk2"/>
                          </a:solidFill>
                          <a:latin typeface="Roboto"/>
                          <a:ea typeface="Roboto"/>
                          <a:cs typeface="Roboto"/>
                          <a:sym typeface="Roboto"/>
                        </a:rPr>
                        <a:t>-Its </a:t>
                      </a:r>
                      <a:r>
                        <a:rPr lang="ko" sz="1000">
                          <a:solidFill>
                            <a:schemeClr val="dk2"/>
                          </a:solidFill>
                        </a:rPr>
                        <a:t>tools, analytics, and global infrastructure help develop, maintain, and deploy solutions successfully</a:t>
                      </a:r>
                      <a:endParaRPr sz="1200">
                        <a:solidFill>
                          <a:schemeClr val="dk2"/>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bl>
          </a:graphicData>
        </a:graphic>
      </p:graphicFrame>
      <p:graphicFrame>
        <p:nvGraphicFramePr>
          <p:cNvPr id="261" name="Shape 261"/>
          <p:cNvGraphicFramePr/>
          <p:nvPr/>
        </p:nvGraphicFramePr>
        <p:xfrm>
          <a:off x="7065013" y="2323950"/>
          <a:ext cx="1930825" cy="2103000"/>
        </p:xfrm>
        <a:graphic>
          <a:graphicData uri="http://schemas.openxmlformats.org/drawingml/2006/table">
            <a:tbl>
              <a:tblPr>
                <a:noFill/>
                <a:tableStyleId>{A8BEDD05-9275-4FD4-B5DD-3750A8255DC4}</a:tableStyleId>
              </a:tblPr>
              <a:tblGrid>
                <a:gridCol w="19308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WEB</a:t>
                      </a:r>
                      <a:endParaRPr sz="1000"/>
                    </a:p>
                    <a:p>
                      <a:pPr marL="0" lvl="0" indent="0" algn="ctr" rtl="0">
                        <a:spcBef>
                          <a:spcPts val="0"/>
                        </a:spcBef>
                        <a:spcAft>
                          <a:spcPts val="0"/>
                        </a:spcAft>
                        <a:buNone/>
                      </a:pPr>
                      <a:r>
                        <a:rPr lang="ko" sz="1000"/>
                        <a:t>(Chrome, Safari, IE, Firefox)</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IOS</a:t>
                      </a:r>
                      <a:endParaRPr sz="1000"/>
                    </a:p>
                    <a:p>
                      <a:pPr marL="0" lvl="0" indent="0" algn="ctr" rtl="0">
                        <a:spcBef>
                          <a:spcPts val="0"/>
                        </a:spcBef>
                        <a:spcAft>
                          <a:spcPts val="0"/>
                        </a:spcAft>
                        <a:buNone/>
                      </a:pPr>
                      <a:r>
                        <a:rPr lang="ko" sz="1000"/>
                        <a:t>(iOS 6.0+, iPhone 4S+, iPod Touch 5+, iPad 2+, iPad Mini)</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Android</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Windows</a:t>
                      </a:r>
                      <a:endParaRPr sz="1000"/>
                    </a:p>
                    <a:p>
                      <a:pPr marL="0" lvl="0" indent="0" algn="ctr" rtl="0">
                        <a:spcBef>
                          <a:spcPts val="0"/>
                        </a:spcBef>
                        <a:spcAft>
                          <a:spcPts val="0"/>
                        </a:spcAft>
                        <a:buNone/>
                      </a:pPr>
                      <a:r>
                        <a:rPr lang="ko" sz="1000"/>
                        <a:t>(Windows 7, Windows 8.x &amp; Windows 10)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262" name="Shape 262"/>
          <p:cNvSpPr/>
          <p:nvPr/>
        </p:nvSpPr>
        <p:spPr>
          <a:xfrm>
            <a:off x="7295588"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chemeClr val="lt1"/>
                </a:solidFill>
              </a:rPr>
              <a:t>지원되는 디바이스</a:t>
            </a:r>
            <a:endParaRPr sz="1200">
              <a:solidFill>
                <a:schemeClr val="lt1"/>
              </a:solidFill>
            </a:endParaRPr>
          </a:p>
        </p:txBody>
      </p:sp>
      <p:sp>
        <p:nvSpPr>
          <p:cNvPr id="263" name="Shape 263"/>
          <p:cNvSpPr txBox="1"/>
          <p:nvPr/>
        </p:nvSpPr>
        <p:spPr>
          <a:xfrm>
            <a:off x="2744325" y="4467225"/>
            <a:ext cx="3813900" cy="50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4" name="Shape 264"/>
          <p:cNvSpPr/>
          <p:nvPr/>
        </p:nvSpPr>
        <p:spPr>
          <a:xfrm>
            <a:off x="255125" y="2666925"/>
            <a:ext cx="8371500" cy="13485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ko" b="1" dirty="0">
                <a:solidFill>
                  <a:schemeClr val="dk2"/>
                </a:solidFill>
                <a:latin typeface="Roboto"/>
                <a:ea typeface="Roboto"/>
                <a:cs typeface="Roboto"/>
                <a:sym typeface="Roboto"/>
              </a:rPr>
              <a:t>결론은</a:t>
            </a:r>
            <a:r>
              <a:rPr lang="ko" dirty="0">
                <a:solidFill>
                  <a:schemeClr val="dk2"/>
                </a:solidFill>
                <a:latin typeface="Roboto"/>
                <a:ea typeface="Roboto"/>
                <a:cs typeface="Roboto"/>
                <a:sym typeface="Roboto"/>
              </a:rPr>
              <a:t>; 이 제품을</a:t>
            </a:r>
            <a:endParaRPr dirty="0">
              <a:solidFill>
                <a:schemeClr val="dk2"/>
              </a:solidFill>
              <a:latin typeface="Roboto"/>
              <a:ea typeface="Roboto"/>
              <a:cs typeface="Roboto"/>
              <a:sym typeface="Roboto"/>
            </a:endParaRPr>
          </a:p>
          <a:p>
            <a:pPr marL="457200" lvl="0" indent="-342900" rtl="0">
              <a:spcBef>
                <a:spcPts val="0"/>
              </a:spcBef>
              <a:spcAft>
                <a:spcPts val="0"/>
              </a:spcAft>
              <a:buSzPts val="1800"/>
              <a:buFont typeface="Roboto"/>
              <a:buChar char="-"/>
            </a:pPr>
            <a:r>
              <a:rPr lang="ko" dirty="0">
                <a:solidFill>
                  <a:schemeClr val="dk2"/>
                </a:solidFill>
                <a:latin typeface="Roboto"/>
                <a:ea typeface="Roboto"/>
                <a:cs typeface="Roboto"/>
                <a:sym typeface="Roboto"/>
              </a:rPr>
              <a:t>Virtual classrooms으로 그대로 사용할 수 있고,</a:t>
            </a:r>
            <a:endParaRPr dirty="0">
              <a:solidFill>
                <a:schemeClr val="dk2"/>
              </a:solidFill>
              <a:latin typeface="Roboto"/>
              <a:ea typeface="Roboto"/>
              <a:cs typeface="Roboto"/>
              <a:sym typeface="Roboto"/>
            </a:endParaRPr>
          </a:p>
          <a:p>
            <a:pPr marL="457200" lvl="0" indent="-342900" rtl="0">
              <a:spcBef>
                <a:spcPts val="0"/>
              </a:spcBef>
              <a:spcAft>
                <a:spcPts val="0"/>
              </a:spcAft>
              <a:buSzPts val="1800"/>
              <a:buFont typeface="Roboto"/>
              <a:buChar char="-"/>
            </a:pPr>
            <a:r>
              <a:rPr lang="ko" dirty="0">
                <a:solidFill>
                  <a:schemeClr val="dk2"/>
                </a:solidFill>
                <a:latin typeface="Roboto"/>
                <a:ea typeface="Roboto"/>
                <a:cs typeface="Roboto"/>
                <a:sym typeface="Roboto"/>
              </a:rPr>
              <a:t>Learning management systems에 API를 통해 추가할 수 있음</a:t>
            </a:r>
            <a:endParaRPr sz="1800" dirty="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제품 소개</a:t>
            </a:r>
            <a:endParaRPr sz="1200"/>
          </a:p>
        </p:txBody>
      </p:sp>
      <p:sp>
        <p:nvSpPr>
          <p:cNvPr id="270" name="Shape 270"/>
          <p:cNvSpPr txBox="1">
            <a:spLocks noGrp="1"/>
          </p:cNvSpPr>
          <p:nvPr>
            <p:ph type="body" idx="1"/>
          </p:nvPr>
        </p:nvSpPr>
        <p:spPr>
          <a:xfrm>
            <a:off x="311700" y="1229875"/>
            <a:ext cx="8724900" cy="3339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2.     Interactive Broadcast API 및 솔루션: </a:t>
            </a:r>
            <a:r>
              <a:rPr lang="ko" sz="1400"/>
              <a:t>Enables large-scale interactive broadcast experiences</a:t>
            </a:r>
            <a:br>
              <a:rPr lang="ko" sz="1400"/>
            </a:br>
            <a:r>
              <a:rPr lang="ko" sz="1400"/>
              <a:t>           where viewers and presenters can converse through real-time video and voice communications.</a:t>
            </a:r>
            <a:endParaRPr sz="1400"/>
          </a:p>
          <a:p>
            <a:pPr marL="0" marR="0" lvl="0" indent="0" algn="l" rtl="0">
              <a:lnSpc>
                <a:spcPct val="115000"/>
              </a:lnSpc>
              <a:spcBef>
                <a:spcPts val="0"/>
              </a:spcBef>
              <a:spcAft>
                <a:spcPts val="0"/>
              </a:spcAft>
              <a:buNone/>
            </a:pPr>
            <a:br>
              <a:rPr lang="ko" sz="1200" b="1"/>
            </a:br>
            <a:br>
              <a:rPr lang="ko" sz="1200" b="1"/>
            </a:br>
            <a:endParaRPr sz="1200" b="1"/>
          </a:p>
          <a:p>
            <a:pPr marL="0" marR="0" lvl="0" indent="0" algn="l" rtl="0">
              <a:lnSpc>
                <a:spcPct val="115000"/>
              </a:lnSpc>
              <a:spcBef>
                <a:spcPts val="0"/>
              </a:spcBef>
              <a:spcAft>
                <a:spcPts val="0"/>
              </a:spcAft>
              <a:buNone/>
            </a:pPr>
            <a:endParaRPr sz="1200"/>
          </a:p>
          <a:p>
            <a:pPr marL="0" marR="0" lvl="0" indent="0" algn="l" rtl="0">
              <a:lnSpc>
                <a:spcPct val="115000"/>
              </a:lnSpc>
              <a:spcBef>
                <a:spcPts val="0"/>
              </a:spcBef>
              <a:spcAft>
                <a:spcPts val="0"/>
              </a:spcAft>
              <a:buNone/>
            </a:pPr>
            <a:endParaRPr sz="1200"/>
          </a:p>
        </p:txBody>
      </p:sp>
      <p:sp>
        <p:nvSpPr>
          <p:cNvPr id="271" name="Shape 271"/>
          <p:cNvSpPr/>
          <p:nvPr/>
        </p:nvSpPr>
        <p:spPr>
          <a:xfrm>
            <a:off x="1380688"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graphicFrame>
        <p:nvGraphicFramePr>
          <p:cNvPr id="272" name="Shape 272"/>
          <p:cNvGraphicFramePr/>
          <p:nvPr/>
        </p:nvGraphicFramePr>
        <p:xfrm>
          <a:off x="1052613" y="2323950"/>
          <a:ext cx="2137325" cy="2481654"/>
        </p:xfrm>
        <a:graphic>
          <a:graphicData uri="http://schemas.openxmlformats.org/drawingml/2006/table">
            <a:tbl>
              <a:tblPr>
                <a:noFill/>
                <a:tableStyleId>{A8BEDD05-9275-4FD4-B5DD-3750A8255DC4}</a:tableStyleId>
              </a:tblPr>
              <a:tblGrid>
                <a:gridCol w="2137325">
                  <a:extLst>
                    <a:ext uri="{9D8B030D-6E8A-4147-A177-3AD203B41FA5}">
                      <a16:colId xmlns:a16="http://schemas.microsoft.com/office/drawing/2014/main" val="20000"/>
                    </a:ext>
                  </a:extLst>
                </a:gridCol>
              </a:tblGrid>
              <a:tr h="301825">
                <a:tc>
                  <a:txBody>
                    <a:bodyPr/>
                    <a:lstStyle/>
                    <a:p>
                      <a:pPr marL="0" lvl="0" indent="0" algn="ctr" rtl="0">
                        <a:lnSpc>
                          <a:spcPct val="115000"/>
                        </a:lnSpc>
                        <a:spcBef>
                          <a:spcPts val="0"/>
                        </a:spcBef>
                        <a:spcAft>
                          <a:spcPts val="0"/>
                        </a:spcAft>
                        <a:buNone/>
                      </a:pPr>
                      <a:r>
                        <a:rPr lang="ko" sz="1000">
                          <a:solidFill>
                            <a:schemeClr val="dk2"/>
                          </a:solidFill>
                        </a:rPr>
                        <a:t>Supporting Mobile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01825">
                <a:tc>
                  <a:txBody>
                    <a:bodyPr/>
                    <a:lstStyle/>
                    <a:p>
                      <a:pPr marL="0" lvl="0" indent="0" algn="ctr" rtl="0">
                        <a:lnSpc>
                          <a:spcPct val="115000"/>
                        </a:lnSpc>
                        <a:spcBef>
                          <a:spcPts val="0"/>
                        </a:spcBef>
                        <a:spcAft>
                          <a:spcPts val="0"/>
                        </a:spcAft>
                        <a:buNone/>
                      </a:pPr>
                      <a:r>
                        <a:rPr lang="ko" sz="1000">
                          <a:solidFill>
                            <a:schemeClr val="dk2"/>
                          </a:solidFill>
                        </a:rPr>
                        <a:t>Fully Customizable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01825">
                <a:tc>
                  <a:txBody>
                    <a:bodyPr/>
                    <a:lstStyle/>
                    <a:p>
                      <a:pPr marL="0" lvl="0" indent="0" algn="ctr" rtl="0">
                        <a:lnSpc>
                          <a:spcPct val="115000"/>
                        </a:lnSpc>
                        <a:spcBef>
                          <a:spcPts val="0"/>
                        </a:spcBef>
                        <a:spcAft>
                          <a:spcPts val="0"/>
                        </a:spcAft>
                        <a:buNone/>
                      </a:pPr>
                      <a:r>
                        <a:rPr lang="ko" sz="1000">
                          <a:solidFill>
                            <a:schemeClr val="dk2"/>
                          </a:solidFill>
                        </a:rPr>
                        <a:t>Manageability</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01825">
                <a:tc>
                  <a:txBody>
                    <a:bodyPr/>
                    <a:lstStyle/>
                    <a:p>
                      <a:pPr marL="0" lvl="0" indent="0" algn="ctr" rtl="0">
                        <a:lnSpc>
                          <a:spcPct val="115000"/>
                        </a:lnSpc>
                        <a:spcBef>
                          <a:spcPts val="0"/>
                        </a:spcBef>
                        <a:spcAft>
                          <a:spcPts val="0"/>
                        </a:spcAft>
                        <a:buNone/>
                      </a:pPr>
                      <a:r>
                        <a:rPr lang="ko" sz="1000">
                          <a:solidFill>
                            <a:schemeClr val="dk2"/>
                          </a:solidFill>
                        </a:rPr>
                        <a:t>Flexible Content Creation</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47875">
                <a:tc>
                  <a:txBody>
                    <a:bodyPr/>
                    <a:lstStyle/>
                    <a:p>
                      <a:pPr marL="0" lvl="0" indent="0" algn="ctr" rtl="0">
                        <a:lnSpc>
                          <a:spcPct val="115000"/>
                        </a:lnSpc>
                        <a:spcBef>
                          <a:spcPts val="0"/>
                        </a:spcBef>
                        <a:spcAft>
                          <a:spcPts val="0"/>
                        </a:spcAft>
                        <a:buNone/>
                      </a:pPr>
                      <a:r>
                        <a:rPr lang="ko" sz="1000"/>
                        <a:t>Increased Reach &amp; Audience Engagement</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47875">
                <a:tc>
                  <a:txBody>
                    <a:bodyPr/>
                    <a:lstStyle/>
                    <a:p>
                      <a:pPr marL="0" lvl="0" indent="0" algn="ctr" rtl="0">
                        <a:lnSpc>
                          <a:spcPct val="115000"/>
                        </a:lnSpc>
                        <a:spcBef>
                          <a:spcPts val="0"/>
                        </a:spcBef>
                        <a:spcAft>
                          <a:spcPts val="0"/>
                        </a:spcAft>
                        <a:buNone/>
                      </a:pPr>
                      <a:r>
                        <a:rPr lang="ko" sz="1000"/>
                        <a:t>No End User Downloads</a:t>
                      </a:r>
                      <a:endParaRPr sz="1000"/>
                    </a:p>
                    <a:p>
                      <a:pPr marL="0" lvl="0" indent="0" algn="ctr" rtl="0">
                        <a:lnSpc>
                          <a:spcPct val="115000"/>
                        </a:lnSpc>
                        <a:spcBef>
                          <a:spcPts val="0"/>
                        </a:spcBef>
                        <a:spcAft>
                          <a:spcPts val="0"/>
                        </a:spcAft>
                        <a:buNone/>
                      </a:pPr>
                      <a:r>
                        <a:rPr lang="ko" sz="900"/>
                        <a:t>(Users download nothing)</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graphicFrame>
        <p:nvGraphicFramePr>
          <p:cNvPr id="273" name="Shape 273"/>
          <p:cNvGraphicFramePr/>
          <p:nvPr/>
        </p:nvGraphicFramePr>
        <p:xfrm>
          <a:off x="3624538" y="2323950"/>
          <a:ext cx="1882825" cy="2499210"/>
        </p:xfrm>
        <a:graphic>
          <a:graphicData uri="http://schemas.openxmlformats.org/drawingml/2006/table">
            <a:tbl>
              <a:tblPr>
                <a:noFill/>
                <a:tableStyleId>{A8BEDD05-9275-4FD4-B5DD-3750A8255DC4}</a:tableStyleId>
              </a:tblPr>
              <a:tblGrid>
                <a:gridCol w="18828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Recording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Scalability</a:t>
                      </a:r>
                      <a:endParaRPr sz="1000"/>
                    </a:p>
                    <a:p>
                      <a:pPr marL="0" lvl="0" indent="0" algn="ctr" rtl="0">
                        <a:spcBef>
                          <a:spcPts val="0"/>
                        </a:spcBef>
                        <a:spcAft>
                          <a:spcPts val="0"/>
                        </a:spcAft>
                        <a:buNone/>
                      </a:pPr>
                      <a:r>
                        <a:rPr lang="ko" sz="900"/>
                        <a:t>(extend broadcast experiences to an unlimited audience size and non-WebRTC endpoints with minimal latency)</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Real-time Interactivity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Content &amp; Screen sharing</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323975">
                <a:tc>
                  <a:txBody>
                    <a:bodyPr/>
                    <a:lstStyle/>
                    <a:p>
                      <a:pPr marL="0" lvl="0" indent="0" algn="ctr" rtl="0">
                        <a:spcBef>
                          <a:spcPts val="0"/>
                        </a:spcBef>
                        <a:spcAft>
                          <a:spcPts val="0"/>
                        </a:spcAft>
                        <a:buNone/>
                      </a:pPr>
                      <a:r>
                        <a:rPr lang="ko" sz="1000">
                          <a:solidFill>
                            <a:schemeClr val="dk2"/>
                          </a:solidFill>
                        </a:rPr>
                        <a:t>SIP Interconnect</a:t>
                      </a:r>
                      <a:br>
                        <a:rPr lang="ko" sz="1000">
                          <a:solidFill>
                            <a:schemeClr val="dk2"/>
                          </a:solidFill>
                        </a:rPr>
                      </a:br>
                      <a:r>
                        <a:rPr lang="ko" sz="900">
                          <a:solidFill>
                            <a:schemeClr val="dk2"/>
                          </a:solidFill>
                        </a:rPr>
                        <a:t>(Enable WebRTC &amp; Telephony interoperability)</a:t>
                      </a:r>
                      <a:endParaRPr sz="9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274" name="Shape 274"/>
          <p:cNvSpPr/>
          <p:nvPr/>
        </p:nvSpPr>
        <p:spPr>
          <a:xfrm>
            <a:off x="3717850"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graphicFrame>
        <p:nvGraphicFramePr>
          <p:cNvPr id="275" name="Shape 275"/>
          <p:cNvGraphicFramePr/>
          <p:nvPr/>
        </p:nvGraphicFramePr>
        <p:xfrm>
          <a:off x="6054988" y="2323950"/>
          <a:ext cx="1930825" cy="2103000"/>
        </p:xfrm>
        <a:graphic>
          <a:graphicData uri="http://schemas.openxmlformats.org/drawingml/2006/table">
            <a:tbl>
              <a:tblPr>
                <a:noFill/>
                <a:tableStyleId>{A8BEDD05-9275-4FD4-B5DD-3750A8255DC4}</a:tableStyleId>
              </a:tblPr>
              <a:tblGrid>
                <a:gridCol w="19308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WEB</a:t>
                      </a:r>
                      <a:endParaRPr sz="1000"/>
                    </a:p>
                    <a:p>
                      <a:pPr marL="0" lvl="0" indent="0" algn="ctr" rtl="0">
                        <a:spcBef>
                          <a:spcPts val="0"/>
                        </a:spcBef>
                        <a:spcAft>
                          <a:spcPts val="0"/>
                        </a:spcAft>
                        <a:buNone/>
                      </a:pPr>
                      <a:r>
                        <a:rPr lang="ko" sz="1000"/>
                        <a:t>(Chrome, Safari, IE, Firefox)</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IOS</a:t>
                      </a:r>
                      <a:endParaRPr sz="1000"/>
                    </a:p>
                    <a:p>
                      <a:pPr marL="0" lvl="0" indent="0" algn="ctr" rtl="0">
                        <a:spcBef>
                          <a:spcPts val="0"/>
                        </a:spcBef>
                        <a:spcAft>
                          <a:spcPts val="0"/>
                        </a:spcAft>
                        <a:buNone/>
                      </a:pPr>
                      <a:r>
                        <a:rPr lang="ko" sz="1000"/>
                        <a:t>(iOS 6.0+, iPhone 4S+, iPod Touch 5+, iPad 2+, iPad Mini)</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Android</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Windows</a:t>
                      </a:r>
                      <a:endParaRPr sz="1000"/>
                    </a:p>
                    <a:p>
                      <a:pPr marL="0" lvl="0" indent="0" algn="ctr" rtl="0">
                        <a:spcBef>
                          <a:spcPts val="0"/>
                        </a:spcBef>
                        <a:spcAft>
                          <a:spcPts val="0"/>
                        </a:spcAft>
                        <a:buNone/>
                      </a:pPr>
                      <a:r>
                        <a:rPr lang="ko" sz="1000"/>
                        <a:t>(Windows 7, Windows 8.x &amp; Windows 10)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276" name="Shape 276"/>
          <p:cNvSpPr/>
          <p:nvPr/>
        </p:nvSpPr>
        <p:spPr>
          <a:xfrm>
            <a:off x="6285563"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chemeClr val="lt1"/>
                </a:solidFill>
              </a:rPr>
              <a:t>지원되는 디바이스</a:t>
            </a:r>
            <a:endParaRPr sz="1200">
              <a:solidFill>
                <a:schemeClr val="lt1"/>
              </a:solidFill>
            </a:endParaRPr>
          </a:p>
        </p:txBody>
      </p:sp>
      <p:sp>
        <p:nvSpPr>
          <p:cNvPr id="277" name="Shape 277"/>
          <p:cNvSpPr txBox="1"/>
          <p:nvPr/>
        </p:nvSpPr>
        <p:spPr>
          <a:xfrm>
            <a:off x="5950" y="4849850"/>
            <a:ext cx="3972000" cy="26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a:solidFill>
                  <a:srgbClr val="FFFFFF"/>
                </a:solidFill>
              </a:rPr>
              <a:t>https://tokbox.com/pdf/datasheet-broadcast-082017.pdf</a:t>
            </a:r>
            <a:endParaRPr sz="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제품 소개</a:t>
            </a:r>
            <a:endParaRPr sz="1200"/>
          </a:p>
        </p:txBody>
      </p:sp>
      <p:sp>
        <p:nvSpPr>
          <p:cNvPr id="283" name="Shape 283"/>
          <p:cNvSpPr txBox="1">
            <a:spLocks noGrp="1"/>
          </p:cNvSpPr>
          <p:nvPr>
            <p:ph type="body" idx="1"/>
          </p:nvPr>
        </p:nvSpPr>
        <p:spPr>
          <a:xfrm>
            <a:off x="311700" y="1229875"/>
            <a:ext cx="8724900" cy="3339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3.     Video Chat Embeds: </a:t>
            </a:r>
            <a:r>
              <a:rPr lang="ko" sz="1400">
                <a:solidFill>
                  <a:srgbClr val="000000"/>
                </a:solidFill>
              </a:rPr>
              <a:t>Quickly add live video to any website in minutes with one line of code</a:t>
            </a:r>
            <a:endParaRPr sz="1400"/>
          </a:p>
          <a:p>
            <a:pPr marL="0" marR="0" lvl="0" indent="0" algn="l" rtl="0">
              <a:lnSpc>
                <a:spcPct val="115000"/>
              </a:lnSpc>
              <a:spcBef>
                <a:spcPts val="0"/>
              </a:spcBef>
              <a:spcAft>
                <a:spcPts val="0"/>
              </a:spcAft>
              <a:buNone/>
            </a:pPr>
            <a:br>
              <a:rPr lang="ko" sz="1200" b="1"/>
            </a:br>
            <a:br>
              <a:rPr lang="ko" sz="1200" b="1"/>
            </a:br>
            <a:endParaRPr sz="1200" b="1"/>
          </a:p>
          <a:p>
            <a:pPr marL="0" marR="0" lvl="0" indent="0" algn="l" rtl="0">
              <a:lnSpc>
                <a:spcPct val="115000"/>
              </a:lnSpc>
              <a:spcBef>
                <a:spcPts val="0"/>
              </a:spcBef>
              <a:spcAft>
                <a:spcPts val="0"/>
              </a:spcAft>
              <a:buNone/>
            </a:pPr>
            <a:endParaRPr sz="1200"/>
          </a:p>
          <a:p>
            <a:pPr marL="0" marR="0" lvl="0" indent="0" algn="l" rtl="0">
              <a:lnSpc>
                <a:spcPct val="115000"/>
              </a:lnSpc>
              <a:spcBef>
                <a:spcPts val="0"/>
              </a:spcBef>
              <a:spcAft>
                <a:spcPts val="0"/>
              </a:spcAft>
              <a:buNone/>
            </a:pPr>
            <a:endParaRPr sz="1200"/>
          </a:p>
        </p:txBody>
      </p:sp>
      <p:sp>
        <p:nvSpPr>
          <p:cNvPr id="284" name="Shape 284"/>
          <p:cNvSpPr/>
          <p:nvPr/>
        </p:nvSpPr>
        <p:spPr>
          <a:xfrm>
            <a:off x="1380688"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graphicFrame>
        <p:nvGraphicFramePr>
          <p:cNvPr id="285" name="Shape 285"/>
          <p:cNvGraphicFramePr/>
          <p:nvPr/>
        </p:nvGraphicFramePr>
        <p:xfrm>
          <a:off x="1052613" y="2323950"/>
          <a:ext cx="2137325" cy="2481654"/>
        </p:xfrm>
        <a:graphic>
          <a:graphicData uri="http://schemas.openxmlformats.org/drawingml/2006/table">
            <a:tbl>
              <a:tblPr>
                <a:noFill/>
                <a:tableStyleId>{A8BEDD05-9275-4FD4-B5DD-3750A8255DC4}</a:tableStyleId>
              </a:tblPr>
              <a:tblGrid>
                <a:gridCol w="2137325">
                  <a:extLst>
                    <a:ext uri="{9D8B030D-6E8A-4147-A177-3AD203B41FA5}">
                      <a16:colId xmlns:a16="http://schemas.microsoft.com/office/drawing/2014/main" val="20000"/>
                    </a:ext>
                  </a:extLst>
                </a:gridCol>
              </a:tblGrid>
              <a:tr h="301825">
                <a:tc>
                  <a:txBody>
                    <a:bodyPr/>
                    <a:lstStyle/>
                    <a:p>
                      <a:pPr marL="0" lvl="0" indent="0" algn="ctr" rtl="0">
                        <a:lnSpc>
                          <a:spcPct val="115000"/>
                        </a:lnSpc>
                        <a:spcBef>
                          <a:spcPts val="0"/>
                        </a:spcBef>
                        <a:spcAft>
                          <a:spcPts val="0"/>
                        </a:spcAft>
                        <a:buNone/>
                      </a:pPr>
                      <a:r>
                        <a:rPr lang="ko" sz="1000"/>
                        <a:t>Quick &amp; Easy Setup</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01825">
                <a:tc>
                  <a:txBody>
                    <a:bodyPr/>
                    <a:lstStyle/>
                    <a:p>
                      <a:pPr marL="0" lvl="0" indent="0" algn="ctr" rtl="0">
                        <a:lnSpc>
                          <a:spcPct val="115000"/>
                        </a:lnSpc>
                        <a:spcBef>
                          <a:spcPts val="0"/>
                        </a:spcBef>
                        <a:spcAft>
                          <a:spcPts val="0"/>
                        </a:spcAft>
                        <a:buNone/>
                      </a:pPr>
                      <a:r>
                        <a:rPr lang="ko" sz="1000">
                          <a:solidFill>
                            <a:schemeClr val="dk2"/>
                          </a:solidFill>
                        </a:rPr>
                        <a:t>Able to </a:t>
                      </a:r>
                      <a:r>
                        <a:rPr lang="ko" sz="1000"/>
                        <a:t>Create Private Rooms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01825">
                <a:tc>
                  <a:txBody>
                    <a:bodyPr/>
                    <a:lstStyle/>
                    <a:p>
                      <a:pPr marL="0" lvl="0" indent="0" algn="ctr" rtl="0">
                        <a:lnSpc>
                          <a:spcPct val="115000"/>
                        </a:lnSpc>
                        <a:spcBef>
                          <a:spcPts val="0"/>
                        </a:spcBef>
                        <a:spcAft>
                          <a:spcPts val="0"/>
                        </a:spcAft>
                        <a:buNone/>
                      </a:pPr>
                      <a:r>
                        <a:rPr lang="ko" sz="1000"/>
                        <a:t>Supported Across Web</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01825">
                <a:tc>
                  <a:txBody>
                    <a:bodyPr/>
                    <a:lstStyle/>
                    <a:p>
                      <a:pPr marL="0" lvl="0" indent="0" algn="ctr" rtl="0">
                        <a:lnSpc>
                          <a:spcPct val="115000"/>
                        </a:lnSpc>
                        <a:spcBef>
                          <a:spcPts val="0"/>
                        </a:spcBef>
                        <a:spcAft>
                          <a:spcPts val="0"/>
                        </a:spcAft>
                        <a:buNone/>
                      </a:pPr>
                      <a:r>
                        <a:rPr lang="ko" sz="1000">
                          <a:solidFill>
                            <a:schemeClr val="dk2"/>
                          </a:solidFill>
                        </a:rPr>
                        <a:t>Flexible Content Creation</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47875">
                <a:tc>
                  <a:txBody>
                    <a:bodyPr/>
                    <a:lstStyle/>
                    <a:p>
                      <a:pPr marL="0" lvl="0" indent="0" algn="ctr" rtl="0">
                        <a:lnSpc>
                          <a:spcPct val="115000"/>
                        </a:lnSpc>
                        <a:spcBef>
                          <a:spcPts val="0"/>
                        </a:spcBef>
                        <a:spcAft>
                          <a:spcPts val="0"/>
                        </a:spcAft>
                        <a:buNone/>
                      </a:pPr>
                      <a:r>
                        <a:rPr lang="ko" sz="1000"/>
                        <a:t>Increased Reach &amp; Audience Engagement</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47875">
                <a:tc>
                  <a:txBody>
                    <a:bodyPr/>
                    <a:lstStyle/>
                    <a:p>
                      <a:pPr marL="0" lvl="0" indent="0" algn="ctr" rtl="0">
                        <a:lnSpc>
                          <a:spcPct val="115000"/>
                        </a:lnSpc>
                        <a:spcBef>
                          <a:spcPts val="0"/>
                        </a:spcBef>
                        <a:spcAft>
                          <a:spcPts val="0"/>
                        </a:spcAft>
                        <a:buNone/>
                      </a:pPr>
                      <a:r>
                        <a:rPr lang="ko" sz="1000"/>
                        <a:t>No End User Downloads</a:t>
                      </a:r>
                      <a:endParaRPr sz="1000"/>
                    </a:p>
                    <a:p>
                      <a:pPr marL="0" lvl="0" indent="0" algn="ctr" rtl="0">
                        <a:lnSpc>
                          <a:spcPct val="115000"/>
                        </a:lnSpc>
                        <a:spcBef>
                          <a:spcPts val="0"/>
                        </a:spcBef>
                        <a:spcAft>
                          <a:spcPts val="0"/>
                        </a:spcAft>
                        <a:buNone/>
                      </a:pPr>
                      <a:r>
                        <a:rPr lang="ko" sz="900"/>
                        <a:t>(Users download nothing)</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graphicFrame>
        <p:nvGraphicFramePr>
          <p:cNvPr id="286" name="Shape 286"/>
          <p:cNvGraphicFramePr/>
          <p:nvPr/>
        </p:nvGraphicFramePr>
        <p:xfrm>
          <a:off x="5848288" y="2323950"/>
          <a:ext cx="2706175" cy="914370"/>
        </p:xfrm>
        <a:graphic>
          <a:graphicData uri="http://schemas.openxmlformats.org/drawingml/2006/table">
            <a:tbl>
              <a:tblPr>
                <a:noFill/>
                <a:tableStyleId>{A8BEDD05-9275-4FD4-B5DD-3750A8255DC4}</a:tableStyleId>
              </a:tblPr>
              <a:tblGrid>
                <a:gridCol w="270617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200">
                          <a:solidFill>
                            <a:schemeClr val="dk2"/>
                          </a:solidFill>
                        </a:rPr>
                        <a:t>Quickly set up video chat in your learning website for peer-to-peer teaching or for small-group sessions to efficiently reach your students</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287" name="Shape 287"/>
          <p:cNvSpPr/>
          <p:nvPr/>
        </p:nvSpPr>
        <p:spPr>
          <a:xfrm>
            <a:off x="6466525"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교육적 사용법</a:t>
            </a:r>
            <a:endParaRPr>
              <a:solidFill>
                <a:schemeClr val="lt1"/>
              </a:solidFill>
            </a:endParaRPr>
          </a:p>
        </p:txBody>
      </p:sp>
      <p:graphicFrame>
        <p:nvGraphicFramePr>
          <p:cNvPr id="288" name="Shape 288"/>
          <p:cNvGraphicFramePr/>
          <p:nvPr/>
        </p:nvGraphicFramePr>
        <p:xfrm>
          <a:off x="3520013" y="2323950"/>
          <a:ext cx="1930825" cy="1341000"/>
        </p:xfrm>
        <a:graphic>
          <a:graphicData uri="http://schemas.openxmlformats.org/drawingml/2006/table">
            <a:tbl>
              <a:tblPr>
                <a:noFill/>
                <a:tableStyleId>{A8BEDD05-9275-4FD4-B5DD-3750A8255DC4}</a:tableStyleId>
              </a:tblPr>
              <a:tblGrid>
                <a:gridCol w="19308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ko" sz="1000"/>
                        <a:t>wix.com</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ko" sz="1000"/>
                        <a:t>WordPress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ko" sz="1000"/>
                        <a:t>SquareSpace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23975">
                <a:tc>
                  <a:txBody>
                    <a:bodyPr/>
                    <a:lstStyle/>
                    <a:p>
                      <a:pPr marL="0" lvl="0" indent="0" algn="ctr" rtl="0">
                        <a:spcBef>
                          <a:spcPts val="0"/>
                        </a:spcBef>
                        <a:spcAft>
                          <a:spcPts val="0"/>
                        </a:spcAft>
                        <a:buNone/>
                      </a:pPr>
                      <a:r>
                        <a:rPr lang="ko" sz="1000"/>
                        <a:t>ZOHO</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sp>
        <p:nvSpPr>
          <p:cNvPr id="289" name="Shape 289"/>
          <p:cNvSpPr/>
          <p:nvPr/>
        </p:nvSpPr>
        <p:spPr>
          <a:xfrm>
            <a:off x="3750588" y="2057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chemeClr val="lt1"/>
                </a:solidFill>
              </a:rPr>
              <a:t>지원되는 플랫폼</a:t>
            </a:r>
            <a:endParaRPr sz="1200">
              <a:solidFill>
                <a:schemeClr val="lt1"/>
              </a:solidFill>
            </a:endParaRPr>
          </a:p>
        </p:txBody>
      </p:sp>
      <p:sp>
        <p:nvSpPr>
          <p:cNvPr id="290" name="Shape 290"/>
          <p:cNvSpPr txBox="1"/>
          <p:nvPr/>
        </p:nvSpPr>
        <p:spPr>
          <a:xfrm>
            <a:off x="5950" y="4849850"/>
            <a:ext cx="3972000" cy="26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a:solidFill>
                  <a:srgbClr val="FFFFFF"/>
                </a:solidFill>
              </a:rPr>
              <a:t>https://tokbox.com/pdf/datasheet-broadcast-082017.pdf</a:t>
            </a:r>
            <a:endParaRPr sz="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판매 정책 </a:t>
            </a:r>
            <a:r>
              <a:rPr lang="ko" sz="1800">
                <a:solidFill>
                  <a:srgbClr val="2A3990"/>
                </a:solidFill>
              </a:rPr>
              <a:t>(두 가지 있음) </a:t>
            </a:r>
            <a:endParaRPr sz="1800"/>
          </a:p>
        </p:txBody>
      </p:sp>
      <p:sp>
        <p:nvSpPr>
          <p:cNvPr id="296" name="Shape 296"/>
          <p:cNvSpPr txBox="1">
            <a:spLocks noGrp="1"/>
          </p:cNvSpPr>
          <p:nvPr>
            <p:ph type="body" idx="1"/>
          </p:nvPr>
        </p:nvSpPr>
        <p:spPr>
          <a:xfrm>
            <a:off x="343700" y="1208550"/>
            <a:ext cx="8520600" cy="3339000"/>
          </a:xfrm>
          <a:prstGeom prst="rect">
            <a:avLst/>
          </a:prstGeom>
        </p:spPr>
        <p:txBody>
          <a:bodyPr spcFirstLastPara="1" wrap="square" lIns="91425" tIns="91425" rIns="91425" bIns="91425" anchor="t" anchorCtr="0">
            <a:noAutofit/>
          </a:bodyPr>
          <a:lstStyle/>
          <a:p>
            <a:pPr marL="457200" lvl="0" indent="-317500" rtl="0">
              <a:lnSpc>
                <a:spcPct val="150000"/>
              </a:lnSpc>
              <a:spcBef>
                <a:spcPts val="0"/>
              </a:spcBef>
              <a:spcAft>
                <a:spcPts val="0"/>
              </a:spcAft>
              <a:buClr>
                <a:srgbClr val="000000"/>
              </a:buClr>
              <a:buSzPts val="1400"/>
              <a:buAutoNum type="arabicPeriod"/>
            </a:pPr>
            <a:r>
              <a:rPr lang="ko" sz="1400" b="1">
                <a:solidFill>
                  <a:srgbClr val="000000"/>
                </a:solidFill>
              </a:rPr>
              <a:t>“Usage” Pricing:</a:t>
            </a:r>
            <a:endParaRPr sz="1400" b="1">
              <a:solidFill>
                <a:srgbClr val="000000"/>
              </a:solidFill>
            </a:endParaRPr>
          </a:p>
          <a:p>
            <a:pPr marL="0" lvl="0" indent="0" rtl="0">
              <a:lnSpc>
                <a:spcPct val="150000"/>
              </a:lnSpc>
              <a:spcBef>
                <a:spcPts val="1600"/>
              </a:spcBef>
              <a:spcAft>
                <a:spcPts val="0"/>
              </a:spcAft>
              <a:buNone/>
            </a:pPr>
            <a:endParaRPr sz="1400">
              <a:solidFill>
                <a:srgbClr val="000000"/>
              </a:solidFill>
            </a:endParaRPr>
          </a:p>
          <a:p>
            <a:pPr marL="0" lvl="0" indent="0" rtl="0">
              <a:lnSpc>
                <a:spcPct val="150000"/>
              </a:lnSpc>
              <a:spcBef>
                <a:spcPts val="1600"/>
              </a:spcBef>
              <a:spcAft>
                <a:spcPts val="0"/>
              </a:spcAft>
              <a:buNone/>
            </a:pPr>
            <a:br>
              <a:rPr lang="ko" sz="1400">
                <a:solidFill>
                  <a:srgbClr val="000000"/>
                </a:solidFill>
              </a:rPr>
            </a:br>
            <a:endParaRPr sz="1400">
              <a:solidFill>
                <a:srgbClr val="000000"/>
              </a:solidFill>
            </a:endParaRPr>
          </a:p>
          <a:p>
            <a:pPr marL="0" lvl="0" indent="0" rtl="0">
              <a:lnSpc>
                <a:spcPct val="150000"/>
              </a:lnSpc>
              <a:spcBef>
                <a:spcPts val="1600"/>
              </a:spcBef>
              <a:spcAft>
                <a:spcPts val="0"/>
              </a:spcAft>
              <a:buNone/>
            </a:pPr>
            <a:r>
              <a:rPr lang="ko" sz="1400">
                <a:solidFill>
                  <a:srgbClr val="000000"/>
                </a:solidFill>
              </a:rPr>
              <a:t>          </a:t>
            </a:r>
            <a:r>
              <a:rPr lang="ko" sz="1200">
                <a:solidFill>
                  <a:srgbClr val="000000"/>
                </a:solidFill>
              </a:rPr>
              <a:t>→ 추가 기능 비용:</a:t>
            </a:r>
            <a:endParaRPr sz="1200">
              <a:solidFill>
                <a:srgbClr val="000000"/>
              </a:solidFill>
            </a:endParaRPr>
          </a:p>
          <a:p>
            <a:pPr marL="0" lvl="0" indent="0" rtl="0">
              <a:lnSpc>
                <a:spcPct val="150000"/>
              </a:lnSpc>
              <a:spcBef>
                <a:spcPts val="1600"/>
              </a:spcBef>
              <a:spcAft>
                <a:spcPts val="0"/>
              </a:spcAft>
              <a:buNone/>
            </a:pPr>
            <a:endParaRPr sz="1400">
              <a:solidFill>
                <a:srgbClr val="000000"/>
              </a:solidFill>
            </a:endParaRPr>
          </a:p>
          <a:p>
            <a:pPr marL="0" lvl="0" indent="0" rtl="0">
              <a:lnSpc>
                <a:spcPct val="150000"/>
              </a:lnSpc>
              <a:spcBef>
                <a:spcPts val="1600"/>
              </a:spcBef>
              <a:spcAft>
                <a:spcPts val="0"/>
              </a:spcAft>
              <a:buNone/>
            </a:pPr>
            <a:endParaRPr sz="1400">
              <a:solidFill>
                <a:srgbClr val="000000"/>
              </a:solidFill>
            </a:endParaRPr>
          </a:p>
          <a:p>
            <a:pPr marL="0" lvl="0" indent="0" rtl="0">
              <a:lnSpc>
                <a:spcPct val="150000"/>
              </a:lnSpc>
              <a:spcBef>
                <a:spcPts val="1600"/>
              </a:spcBef>
              <a:spcAft>
                <a:spcPts val="1600"/>
              </a:spcAft>
              <a:buNone/>
            </a:pPr>
            <a:endParaRPr sz="1400">
              <a:solidFill>
                <a:srgbClr val="000000"/>
              </a:solidFill>
            </a:endParaRPr>
          </a:p>
        </p:txBody>
      </p:sp>
      <p:pic>
        <p:nvPicPr>
          <p:cNvPr id="297" name="Shape 297"/>
          <p:cNvPicPr preferRelativeResize="0"/>
          <p:nvPr/>
        </p:nvPicPr>
        <p:blipFill>
          <a:blip r:embed="rId3">
            <a:alphaModFix/>
          </a:blip>
          <a:stretch>
            <a:fillRect/>
          </a:stretch>
        </p:blipFill>
        <p:spPr>
          <a:xfrm>
            <a:off x="527675" y="1635250"/>
            <a:ext cx="5998342" cy="1249650"/>
          </a:xfrm>
          <a:prstGeom prst="rect">
            <a:avLst/>
          </a:prstGeom>
          <a:noFill/>
          <a:ln>
            <a:noFill/>
          </a:ln>
        </p:spPr>
      </p:pic>
      <p:graphicFrame>
        <p:nvGraphicFramePr>
          <p:cNvPr id="298" name="Shape 298"/>
          <p:cNvGraphicFramePr/>
          <p:nvPr/>
        </p:nvGraphicFramePr>
        <p:xfrm>
          <a:off x="527675" y="3507075"/>
          <a:ext cx="1498650" cy="1249650"/>
        </p:xfrm>
        <a:graphic>
          <a:graphicData uri="http://schemas.openxmlformats.org/drawingml/2006/table">
            <a:tbl>
              <a:tblPr>
                <a:noFill/>
                <a:tableStyleId>{A8BEDD05-9275-4FD4-B5DD-3750A8255DC4}</a:tableStyleId>
              </a:tblPr>
              <a:tblGrid>
                <a:gridCol w="452950">
                  <a:extLst>
                    <a:ext uri="{9D8B030D-6E8A-4147-A177-3AD203B41FA5}">
                      <a16:colId xmlns:a16="http://schemas.microsoft.com/office/drawing/2014/main" val="20000"/>
                    </a:ext>
                  </a:extLst>
                </a:gridCol>
                <a:gridCol w="1045700">
                  <a:extLst>
                    <a:ext uri="{9D8B030D-6E8A-4147-A177-3AD203B41FA5}">
                      <a16:colId xmlns:a16="http://schemas.microsoft.com/office/drawing/2014/main" val="20001"/>
                    </a:ext>
                  </a:extLst>
                </a:gridCol>
              </a:tblGrid>
              <a:tr h="381000">
                <a:tc>
                  <a:txBody>
                    <a:bodyPr/>
                    <a:lstStyle/>
                    <a:p>
                      <a:pPr marL="0" lvl="0" indent="0">
                        <a:spcBef>
                          <a:spcPts val="0"/>
                        </a:spcBef>
                        <a:spcAft>
                          <a:spcPts val="0"/>
                        </a:spcAft>
                        <a:buNone/>
                      </a:pPr>
                      <a:r>
                        <a:rPr lang="ko" sz="1000" b="1"/>
                        <a:t>기능</a:t>
                      </a:r>
                      <a:endParaRPr sz="1000" b="1"/>
                    </a:p>
                  </a:txBody>
                  <a:tcPr marL="91425" marR="91425" marT="91425" marB="91425"/>
                </a:tc>
                <a:tc>
                  <a:txBody>
                    <a:bodyPr/>
                    <a:lstStyle/>
                    <a:p>
                      <a:pPr marL="0" lvl="0" indent="0">
                        <a:spcBef>
                          <a:spcPts val="0"/>
                        </a:spcBef>
                        <a:spcAft>
                          <a:spcPts val="0"/>
                        </a:spcAft>
                        <a:buNone/>
                      </a:pPr>
                      <a:r>
                        <a:rPr lang="ko" sz="1000"/>
                        <a:t>Archiving</a:t>
                      </a:r>
                      <a:endParaRPr sz="1000"/>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ko" sz="1000" b="1"/>
                        <a:t>설명</a:t>
                      </a:r>
                      <a:endParaRPr sz="1000" b="1"/>
                    </a:p>
                  </a:txBody>
                  <a:tcPr marL="91425" marR="91425" marT="91425" marB="91425"/>
                </a:tc>
                <a:tc>
                  <a:txBody>
                    <a:bodyPr/>
                    <a:lstStyle/>
                    <a:p>
                      <a:pPr marL="0" lvl="0" indent="0">
                        <a:spcBef>
                          <a:spcPts val="0"/>
                        </a:spcBef>
                        <a:spcAft>
                          <a:spcPts val="0"/>
                        </a:spcAft>
                        <a:buNone/>
                      </a:pPr>
                      <a:r>
                        <a:rPr lang="ko" sz="1000"/>
                        <a:t>녹음/녹화 기능</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ko" sz="1000" b="1"/>
                        <a:t>비용</a:t>
                      </a:r>
                      <a:endParaRPr sz="1000" b="1"/>
                    </a:p>
                  </a:txBody>
                  <a:tcPr marL="91425" marR="91425" marT="91425" marB="91425"/>
                </a:tc>
                <a:tc>
                  <a:txBody>
                    <a:bodyPr/>
                    <a:lstStyle/>
                    <a:p>
                      <a:pPr marL="0" lvl="0" indent="0">
                        <a:spcBef>
                          <a:spcPts val="0"/>
                        </a:spcBef>
                        <a:spcAft>
                          <a:spcPts val="0"/>
                        </a:spcAft>
                        <a:buNone/>
                      </a:pPr>
                      <a:r>
                        <a:rPr lang="ko" sz="1000"/>
                        <a:t>$0.035 per min</a:t>
                      </a:r>
                      <a:endParaRPr sz="1000"/>
                    </a:p>
                    <a:p>
                      <a:pPr marL="0" lvl="0" indent="0">
                        <a:spcBef>
                          <a:spcPts val="0"/>
                        </a:spcBef>
                        <a:spcAft>
                          <a:spcPts val="0"/>
                        </a:spcAft>
                        <a:buNone/>
                      </a:pPr>
                      <a:r>
                        <a:rPr lang="ko" sz="1000"/>
                        <a:t>$0.025 per min</a:t>
                      </a:r>
                      <a:endParaRPr sz="10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299" name="Shape 299"/>
          <p:cNvGraphicFramePr/>
          <p:nvPr/>
        </p:nvGraphicFramePr>
        <p:xfrm>
          <a:off x="2188475" y="3507075"/>
          <a:ext cx="1717175" cy="1249650"/>
        </p:xfrm>
        <a:graphic>
          <a:graphicData uri="http://schemas.openxmlformats.org/drawingml/2006/table">
            <a:tbl>
              <a:tblPr>
                <a:noFill/>
                <a:tableStyleId>{A8BEDD05-9275-4FD4-B5DD-3750A8255DC4}</a:tableStyleId>
              </a:tblPr>
              <a:tblGrid>
                <a:gridCol w="452950">
                  <a:extLst>
                    <a:ext uri="{9D8B030D-6E8A-4147-A177-3AD203B41FA5}">
                      <a16:colId xmlns:a16="http://schemas.microsoft.com/office/drawing/2014/main" val="20000"/>
                    </a:ext>
                  </a:extLst>
                </a:gridCol>
                <a:gridCol w="1264225">
                  <a:extLst>
                    <a:ext uri="{9D8B030D-6E8A-4147-A177-3AD203B41FA5}">
                      <a16:colId xmlns:a16="http://schemas.microsoft.com/office/drawing/2014/main" val="20001"/>
                    </a:ext>
                  </a:extLst>
                </a:gridCol>
              </a:tblGrid>
              <a:tr h="416550">
                <a:tc>
                  <a:txBody>
                    <a:bodyPr/>
                    <a:lstStyle/>
                    <a:p>
                      <a:pPr marL="0" lvl="0" indent="0" rtl="0">
                        <a:spcBef>
                          <a:spcPts val="0"/>
                        </a:spcBef>
                        <a:spcAft>
                          <a:spcPts val="0"/>
                        </a:spcAft>
                        <a:buNone/>
                      </a:pPr>
                      <a:r>
                        <a:rPr lang="ko" sz="1000" b="1"/>
                        <a:t>기능</a:t>
                      </a:r>
                      <a:endParaRPr sz="1000" b="1"/>
                    </a:p>
                  </a:txBody>
                  <a:tcPr marL="91425" marR="91425" marT="91425" marB="91425"/>
                </a:tc>
                <a:tc>
                  <a:txBody>
                    <a:bodyPr/>
                    <a:lstStyle/>
                    <a:p>
                      <a:pPr marL="0" lvl="0" indent="0" rtl="0">
                        <a:spcBef>
                          <a:spcPts val="0"/>
                        </a:spcBef>
                        <a:spcAft>
                          <a:spcPts val="0"/>
                        </a:spcAft>
                        <a:buNone/>
                      </a:pPr>
                      <a:r>
                        <a:rPr lang="ko" sz="1000"/>
                        <a:t>SIP Interconnect</a:t>
                      </a:r>
                      <a:endParaRPr sz="1000"/>
                    </a:p>
                  </a:txBody>
                  <a:tcPr marL="91425" marR="91425" marT="91425" marB="91425"/>
                </a:tc>
                <a:extLst>
                  <a:ext uri="{0D108BD9-81ED-4DB2-BD59-A6C34878D82A}">
                    <a16:rowId xmlns:a16="http://schemas.microsoft.com/office/drawing/2014/main" val="10000"/>
                  </a:ext>
                </a:extLst>
              </a:tr>
              <a:tr h="416550">
                <a:tc>
                  <a:txBody>
                    <a:bodyPr/>
                    <a:lstStyle/>
                    <a:p>
                      <a:pPr marL="0" lvl="0" indent="0" rtl="0">
                        <a:spcBef>
                          <a:spcPts val="0"/>
                        </a:spcBef>
                        <a:spcAft>
                          <a:spcPts val="0"/>
                        </a:spcAft>
                        <a:buNone/>
                      </a:pPr>
                      <a:r>
                        <a:rPr lang="ko" sz="1000" b="1"/>
                        <a:t>설명</a:t>
                      </a:r>
                      <a:endParaRPr sz="1000" b="1"/>
                    </a:p>
                  </a:txBody>
                  <a:tcPr marL="91425" marR="91425" marT="91425" marB="91425"/>
                </a:tc>
                <a:tc>
                  <a:txBody>
                    <a:bodyPr/>
                    <a:lstStyle/>
                    <a:p>
                      <a:pPr marL="0" lvl="0" indent="0" rtl="0">
                        <a:spcBef>
                          <a:spcPts val="0"/>
                        </a:spcBef>
                        <a:spcAft>
                          <a:spcPts val="0"/>
                        </a:spcAft>
                        <a:buNone/>
                      </a:pPr>
                      <a:r>
                        <a:rPr lang="ko" sz="1000"/>
                        <a:t>전화기와 연동시킴</a:t>
                      </a:r>
                      <a:endParaRPr sz="1000"/>
                    </a:p>
                  </a:txBody>
                  <a:tcPr marL="91425" marR="91425" marT="91425" marB="91425"/>
                </a:tc>
                <a:extLst>
                  <a:ext uri="{0D108BD9-81ED-4DB2-BD59-A6C34878D82A}">
                    <a16:rowId xmlns:a16="http://schemas.microsoft.com/office/drawing/2014/main" val="10001"/>
                  </a:ext>
                </a:extLst>
              </a:tr>
              <a:tr h="416550">
                <a:tc>
                  <a:txBody>
                    <a:bodyPr/>
                    <a:lstStyle/>
                    <a:p>
                      <a:pPr marL="0" lvl="0" indent="0" rtl="0">
                        <a:spcBef>
                          <a:spcPts val="0"/>
                        </a:spcBef>
                        <a:spcAft>
                          <a:spcPts val="0"/>
                        </a:spcAft>
                        <a:buNone/>
                      </a:pPr>
                      <a:r>
                        <a:rPr lang="ko" sz="1000" b="1"/>
                        <a:t>비용</a:t>
                      </a:r>
                      <a:endParaRPr sz="1000" b="1"/>
                    </a:p>
                  </a:txBody>
                  <a:tcPr marL="91425" marR="91425" marT="91425" marB="91425"/>
                </a:tc>
                <a:tc>
                  <a:txBody>
                    <a:bodyPr/>
                    <a:lstStyle/>
                    <a:p>
                      <a:pPr marL="0" lvl="0" indent="0" rtl="0">
                        <a:spcBef>
                          <a:spcPts val="0"/>
                        </a:spcBef>
                        <a:spcAft>
                          <a:spcPts val="0"/>
                        </a:spcAft>
                        <a:buNone/>
                      </a:pPr>
                      <a:r>
                        <a:rPr lang="ko" sz="1000"/>
                        <a:t>$0.005 per min</a:t>
                      </a:r>
                      <a:endParaRPr sz="10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300" name="Shape 300"/>
          <p:cNvGraphicFramePr/>
          <p:nvPr/>
        </p:nvGraphicFramePr>
        <p:xfrm>
          <a:off x="4137075" y="3507075"/>
          <a:ext cx="2434075" cy="1356300"/>
        </p:xfrm>
        <a:graphic>
          <a:graphicData uri="http://schemas.openxmlformats.org/drawingml/2006/table">
            <a:tbl>
              <a:tblPr>
                <a:noFill/>
                <a:tableStyleId>{A8BEDD05-9275-4FD4-B5DD-3750A8255DC4}</a:tableStyleId>
              </a:tblPr>
              <a:tblGrid>
                <a:gridCol w="466150">
                  <a:extLst>
                    <a:ext uri="{9D8B030D-6E8A-4147-A177-3AD203B41FA5}">
                      <a16:colId xmlns:a16="http://schemas.microsoft.com/office/drawing/2014/main" val="20000"/>
                    </a:ext>
                  </a:extLst>
                </a:gridCol>
                <a:gridCol w="1967925">
                  <a:extLst>
                    <a:ext uri="{9D8B030D-6E8A-4147-A177-3AD203B41FA5}">
                      <a16:colId xmlns:a16="http://schemas.microsoft.com/office/drawing/2014/main" val="20001"/>
                    </a:ext>
                  </a:extLst>
                </a:gridCol>
              </a:tblGrid>
              <a:tr h="381000">
                <a:tc>
                  <a:txBody>
                    <a:bodyPr/>
                    <a:lstStyle/>
                    <a:p>
                      <a:pPr marL="0" lvl="0" indent="0" rtl="0">
                        <a:spcBef>
                          <a:spcPts val="0"/>
                        </a:spcBef>
                        <a:spcAft>
                          <a:spcPts val="0"/>
                        </a:spcAft>
                        <a:buNone/>
                      </a:pPr>
                      <a:r>
                        <a:rPr lang="ko" sz="1000" b="1"/>
                        <a:t>기능</a:t>
                      </a:r>
                      <a:endParaRPr sz="1000" b="1"/>
                    </a:p>
                  </a:txBody>
                  <a:tcPr marL="91425" marR="91425" marT="91425" marB="91425"/>
                </a:tc>
                <a:tc>
                  <a:txBody>
                    <a:bodyPr/>
                    <a:lstStyle/>
                    <a:p>
                      <a:pPr marL="0" lvl="0" indent="0" rtl="0">
                        <a:spcBef>
                          <a:spcPts val="0"/>
                        </a:spcBef>
                        <a:spcAft>
                          <a:spcPts val="0"/>
                        </a:spcAft>
                        <a:buNone/>
                      </a:pPr>
                      <a:r>
                        <a:rPr lang="ko" sz="1000"/>
                        <a:t>Broadcasting (HLS &amp; RTMP)</a:t>
                      </a:r>
                      <a:endParaRPr sz="1000"/>
                    </a:p>
                  </a:txBody>
                  <a:tcPr marL="91425" marR="91425" marT="91425" marB="91425"/>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ko" sz="1000" b="1"/>
                        <a:t>설명</a:t>
                      </a:r>
                      <a:endParaRPr sz="1000" b="1"/>
                    </a:p>
                  </a:txBody>
                  <a:tcPr marL="91425" marR="91425" marT="91425" marB="91425"/>
                </a:tc>
                <a:tc>
                  <a:txBody>
                    <a:bodyPr/>
                    <a:lstStyle/>
                    <a:p>
                      <a:pPr marL="0" lvl="0" indent="0" rtl="0">
                        <a:spcBef>
                          <a:spcPts val="0"/>
                        </a:spcBef>
                        <a:spcAft>
                          <a:spcPts val="0"/>
                        </a:spcAft>
                        <a:buNone/>
                      </a:pPr>
                      <a:r>
                        <a:rPr lang="ko" sz="1000"/>
                        <a:t>대규모 상호작역인 비디오 경험 구현함</a:t>
                      </a:r>
                      <a:endParaRPr sz="1000"/>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ko" sz="1000" b="1"/>
                        <a:t>비용</a:t>
                      </a:r>
                      <a:endParaRPr sz="1000" b="1"/>
                    </a:p>
                  </a:txBody>
                  <a:tcPr marL="91425" marR="91425" marT="91425" marB="91425"/>
                </a:tc>
                <a:tc>
                  <a:txBody>
                    <a:bodyPr/>
                    <a:lstStyle/>
                    <a:p>
                      <a:pPr marL="0" lvl="0" indent="0">
                        <a:spcBef>
                          <a:spcPts val="0"/>
                        </a:spcBef>
                        <a:spcAft>
                          <a:spcPts val="0"/>
                        </a:spcAft>
                        <a:buNone/>
                      </a:pPr>
                      <a:r>
                        <a:rPr lang="ko" sz="1000"/>
                        <a:t>$0.005 per min </a:t>
                      </a:r>
                      <a:endParaRPr sz="1000"/>
                    </a:p>
                    <a:p>
                      <a:pPr marL="0" lvl="0" indent="0" rtl="0">
                        <a:spcBef>
                          <a:spcPts val="0"/>
                        </a:spcBef>
                        <a:spcAft>
                          <a:spcPts val="0"/>
                        </a:spcAft>
                        <a:buNone/>
                      </a:pPr>
                      <a:r>
                        <a:rPr lang="ko" sz="1000"/>
                        <a:t>$0.10 per min</a:t>
                      </a:r>
                      <a:endParaRPr sz="1000"/>
                    </a:p>
                  </a:txBody>
                  <a:tcPr marL="91425" marR="91425" marT="91425" marB="91425"/>
                </a:tc>
                <a:extLst>
                  <a:ext uri="{0D108BD9-81ED-4DB2-BD59-A6C34878D82A}">
                    <a16:rowId xmlns:a16="http://schemas.microsoft.com/office/drawing/2014/main" val="10002"/>
                  </a:ext>
                </a:extLst>
              </a:tr>
            </a:tbl>
          </a:graphicData>
        </a:graphic>
      </p:graphicFrame>
      <p:pic>
        <p:nvPicPr>
          <p:cNvPr id="301" name="Shape 301"/>
          <p:cNvPicPr preferRelativeResize="0"/>
          <p:nvPr/>
        </p:nvPicPr>
        <p:blipFill>
          <a:blip r:embed="rId4">
            <a:alphaModFix/>
          </a:blip>
          <a:stretch>
            <a:fillRect/>
          </a:stretch>
        </p:blipFill>
        <p:spPr>
          <a:xfrm>
            <a:off x="6763780" y="90625"/>
            <a:ext cx="2332244" cy="60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343700" y="1208550"/>
            <a:ext cx="8520600" cy="33390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ko" sz="1400" b="1" dirty="0">
                <a:solidFill>
                  <a:srgbClr val="000000"/>
                </a:solidFill>
              </a:rPr>
              <a:t>  2.    “Support &amp; Consulting” Pricing:</a:t>
            </a:r>
            <a:br>
              <a:rPr lang="ko" sz="1400" dirty="0">
                <a:solidFill>
                  <a:srgbClr val="000000"/>
                </a:solidFill>
              </a:rPr>
            </a:br>
            <a:r>
              <a:rPr lang="en-US" altLang="ko" sz="1400" dirty="0">
                <a:solidFill>
                  <a:srgbClr val="000000"/>
                </a:solidFill>
              </a:rPr>
              <a:t>           </a:t>
            </a:r>
            <a:r>
              <a:rPr lang="ko" sz="1400" dirty="0">
                <a:solidFill>
                  <a:srgbClr val="000000"/>
                </a:solidFill>
              </a:rPr>
              <a:t>- “Support”:</a:t>
            </a:r>
            <a:endParaRPr sz="1400" dirty="0">
              <a:solidFill>
                <a:srgbClr val="000000"/>
              </a:solidFill>
            </a:endParaRPr>
          </a:p>
          <a:p>
            <a:pPr marL="0" lvl="0" indent="0" rtl="0">
              <a:lnSpc>
                <a:spcPct val="150000"/>
              </a:lnSpc>
              <a:spcBef>
                <a:spcPts val="1600"/>
              </a:spcBef>
              <a:spcAft>
                <a:spcPts val="0"/>
              </a:spcAft>
              <a:buNone/>
            </a:pPr>
            <a:endParaRPr sz="1400" dirty="0">
              <a:solidFill>
                <a:srgbClr val="000000"/>
              </a:solidFill>
            </a:endParaRPr>
          </a:p>
          <a:p>
            <a:pPr marL="0" lvl="0" indent="0" rtl="0">
              <a:lnSpc>
                <a:spcPct val="150000"/>
              </a:lnSpc>
              <a:spcBef>
                <a:spcPts val="1600"/>
              </a:spcBef>
              <a:spcAft>
                <a:spcPts val="0"/>
              </a:spcAft>
              <a:buNone/>
            </a:pPr>
            <a:endParaRPr sz="1400" dirty="0">
              <a:solidFill>
                <a:srgbClr val="000000"/>
              </a:solidFill>
            </a:endParaRPr>
          </a:p>
          <a:p>
            <a:pPr marL="0" lvl="0" indent="0" rtl="0">
              <a:lnSpc>
                <a:spcPct val="150000"/>
              </a:lnSpc>
              <a:spcBef>
                <a:spcPts val="1600"/>
              </a:spcBef>
              <a:spcAft>
                <a:spcPts val="0"/>
              </a:spcAft>
              <a:buNone/>
            </a:pPr>
            <a:r>
              <a:rPr lang="ko" sz="1400" dirty="0">
                <a:solidFill>
                  <a:srgbClr val="000000"/>
                </a:solidFill>
              </a:rPr>
              <a:t>          - “Consulting”: </a:t>
            </a:r>
            <a:endParaRPr sz="1400" dirty="0">
              <a:solidFill>
                <a:srgbClr val="000000"/>
              </a:solidFill>
            </a:endParaRPr>
          </a:p>
          <a:p>
            <a:pPr marL="0" lvl="0" indent="0" rtl="0">
              <a:lnSpc>
                <a:spcPct val="150000"/>
              </a:lnSpc>
              <a:spcBef>
                <a:spcPts val="1600"/>
              </a:spcBef>
              <a:spcAft>
                <a:spcPts val="0"/>
              </a:spcAft>
              <a:buNone/>
            </a:pPr>
            <a:endParaRPr sz="1400" dirty="0">
              <a:solidFill>
                <a:srgbClr val="000000"/>
              </a:solidFill>
            </a:endParaRPr>
          </a:p>
          <a:p>
            <a:pPr marL="0" lvl="0" indent="0" rtl="0">
              <a:lnSpc>
                <a:spcPct val="150000"/>
              </a:lnSpc>
              <a:spcBef>
                <a:spcPts val="1600"/>
              </a:spcBef>
              <a:spcAft>
                <a:spcPts val="0"/>
              </a:spcAft>
              <a:buNone/>
            </a:pPr>
            <a:endParaRPr sz="1400" dirty="0">
              <a:solidFill>
                <a:srgbClr val="000000"/>
              </a:solidFill>
            </a:endParaRPr>
          </a:p>
          <a:p>
            <a:pPr marL="0" lvl="0" indent="0" rtl="0">
              <a:lnSpc>
                <a:spcPct val="150000"/>
              </a:lnSpc>
              <a:spcBef>
                <a:spcPts val="1600"/>
              </a:spcBef>
              <a:spcAft>
                <a:spcPts val="0"/>
              </a:spcAft>
              <a:buNone/>
            </a:pPr>
            <a:endParaRPr sz="1400" dirty="0">
              <a:solidFill>
                <a:srgbClr val="000000"/>
              </a:solidFill>
            </a:endParaRPr>
          </a:p>
          <a:p>
            <a:pPr marL="0" lvl="0" indent="0" rtl="0">
              <a:lnSpc>
                <a:spcPct val="150000"/>
              </a:lnSpc>
              <a:spcBef>
                <a:spcPts val="1600"/>
              </a:spcBef>
              <a:spcAft>
                <a:spcPts val="1600"/>
              </a:spcAft>
              <a:buNone/>
            </a:pPr>
            <a:endParaRPr sz="1400" dirty="0">
              <a:solidFill>
                <a:srgbClr val="000000"/>
              </a:solidFill>
            </a:endParaRPr>
          </a:p>
        </p:txBody>
      </p:sp>
      <p:pic>
        <p:nvPicPr>
          <p:cNvPr id="307" name="Shape 307"/>
          <p:cNvPicPr preferRelativeResize="0"/>
          <p:nvPr/>
        </p:nvPicPr>
        <p:blipFill rotWithShape="1">
          <a:blip r:embed="rId3">
            <a:alphaModFix/>
          </a:blip>
          <a:srcRect l="943" t="2066" r="805" b="6072"/>
          <a:stretch/>
        </p:blipFill>
        <p:spPr>
          <a:xfrm>
            <a:off x="2611347" y="1675660"/>
            <a:ext cx="3693725" cy="1295075"/>
          </a:xfrm>
          <a:prstGeom prst="rect">
            <a:avLst/>
          </a:prstGeom>
          <a:noFill/>
          <a:ln>
            <a:noFill/>
          </a:ln>
        </p:spPr>
      </p:pic>
      <p:cxnSp>
        <p:nvCxnSpPr>
          <p:cNvPr id="308" name="Shape 308"/>
          <p:cNvCxnSpPr>
            <a:cxnSpLocks/>
          </p:cNvCxnSpPr>
          <p:nvPr/>
        </p:nvCxnSpPr>
        <p:spPr>
          <a:xfrm>
            <a:off x="879475" y="3028134"/>
            <a:ext cx="7952825" cy="30796"/>
          </a:xfrm>
          <a:prstGeom prst="straightConnector1">
            <a:avLst/>
          </a:prstGeom>
          <a:noFill/>
          <a:ln w="9525" cap="flat" cmpd="sng">
            <a:solidFill>
              <a:schemeClr val="bg1">
                <a:lumMod val="75000"/>
              </a:schemeClr>
            </a:solidFill>
            <a:prstDash val="solid"/>
            <a:round/>
            <a:headEnd type="none" w="med" len="med"/>
            <a:tailEnd type="none" w="med" len="med"/>
          </a:ln>
        </p:spPr>
      </p:cxnSp>
      <p:pic>
        <p:nvPicPr>
          <p:cNvPr id="309" name="Shape 309"/>
          <p:cNvPicPr preferRelativeResize="0"/>
          <p:nvPr/>
        </p:nvPicPr>
        <p:blipFill>
          <a:blip r:embed="rId4">
            <a:alphaModFix/>
          </a:blip>
          <a:stretch>
            <a:fillRect/>
          </a:stretch>
        </p:blipFill>
        <p:spPr>
          <a:xfrm>
            <a:off x="2611347" y="3201385"/>
            <a:ext cx="3693724" cy="1771788"/>
          </a:xfrm>
          <a:prstGeom prst="rect">
            <a:avLst/>
          </a:prstGeom>
          <a:noFill/>
          <a:ln>
            <a:noFill/>
          </a:ln>
        </p:spPr>
      </p:pic>
      <p:pic>
        <p:nvPicPr>
          <p:cNvPr id="310" name="Shape 310"/>
          <p:cNvPicPr preferRelativeResize="0"/>
          <p:nvPr/>
        </p:nvPicPr>
        <p:blipFill>
          <a:blip r:embed="rId5">
            <a:alphaModFix/>
          </a:blip>
          <a:stretch>
            <a:fillRect/>
          </a:stretch>
        </p:blipFill>
        <p:spPr>
          <a:xfrm>
            <a:off x="6763780" y="90625"/>
            <a:ext cx="2332244" cy="607800"/>
          </a:xfrm>
          <a:prstGeom prst="rect">
            <a:avLst/>
          </a:prstGeom>
          <a:noFill/>
          <a:ln>
            <a:noFill/>
          </a:ln>
        </p:spPr>
      </p:pic>
      <p:sp>
        <p:nvSpPr>
          <p:cNvPr id="311" name="Shape 3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ko">
                <a:solidFill>
                  <a:srgbClr val="2A3990"/>
                </a:solidFill>
              </a:rPr>
              <a:t>tokbox: 판매 정책 </a:t>
            </a:r>
            <a:r>
              <a:rPr lang="ko" sz="1800">
                <a:solidFill>
                  <a:srgbClr val="2A3990"/>
                </a:solidFill>
              </a:rPr>
              <a:t>(두 가지 있음)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2.    Vidyo: 소개 </a:t>
            </a:r>
            <a:r>
              <a:rPr lang="ko" sz="1200" u="sng">
                <a:solidFill>
                  <a:schemeClr val="accent5"/>
                </a:solidFill>
                <a:hlinkClick r:id="rId3"/>
              </a:rPr>
              <a:t>https://www.vidyo.com</a:t>
            </a:r>
            <a:r>
              <a:rPr lang="ko" sz="1200">
                <a:solidFill>
                  <a:schemeClr val="dk2"/>
                </a:solidFill>
              </a:rPr>
              <a:t> </a:t>
            </a:r>
            <a:endParaRPr sz="1200"/>
          </a:p>
          <a:p>
            <a:pPr marL="0" lvl="0" indent="0">
              <a:spcBef>
                <a:spcPts val="0"/>
              </a:spcBef>
              <a:spcAft>
                <a:spcPts val="0"/>
              </a:spcAft>
              <a:buNone/>
            </a:pPr>
            <a:endParaRPr/>
          </a:p>
        </p:txBody>
      </p:sp>
      <p:sp>
        <p:nvSpPr>
          <p:cNvPr id="317" name="Shape 3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HD videoconferencing 솔루션 및 서비스 제공함</a:t>
            </a:r>
            <a:endParaRPr/>
          </a:p>
          <a:p>
            <a:pPr marL="457200" lvl="0" indent="-342900" rtl="0">
              <a:spcBef>
                <a:spcPts val="0"/>
              </a:spcBef>
              <a:spcAft>
                <a:spcPts val="0"/>
              </a:spcAft>
              <a:buSzPts val="1800"/>
              <a:buChar char="-"/>
            </a:pPr>
            <a:r>
              <a:rPr lang="ko"/>
              <a:t>활동하는 분야들: 교육, 현장 서비스, 금융 서비스, 정부 서비스, 의료 서비스</a:t>
            </a:r>
            <a:endParaRPr/>
          </a:p>
          <a:p>
            <a:pPr marL="457200" lvl="0" indent="-342900" rtl="0">
              <a:spcBef>
                <a:spcPts val="0"/>
              </a:spcBef>
              <a:spcAft>
                <a:spcPts val="0"/>
              </a:spcAft>
              <a:buSzPts val="1800"/>
              <a:buChar char="-"/>
            </a:pPr>
            <a:r>
              <a:rPr lang="ko"/>
              <a:t>교육 분야:</a:t>
            </a:r>
            <a:endParaRPr/>
          </a:p>
          <a:p>
            <a:pPr marL="914400" lvl="1" indent="-317500" rtl="0">
              <a:spcBef>
                <a:spcPts val="0"/>
              </a:spcBef>
              <a:spcAft>
                <a:spcPts val="0"/>
              </a:spcAft>
              <a:buSzPts val="1400"/>
              <a:buChar char="-"/>
            </a:pPr>
            <a:r>
              <a:rPr lang="ko"/>
              <a:t>고등교육, 교과서강화, on-demand 러닝 목적으로 Vidyo 제품을 활용할 수 있음.</a:t>
            </a:r>
            <a:endParaRPr/>
          </a:p>
        </p:txBody>
      </p:sp>
      <p:pic>
        <p:nvPicPr>
          <p:cNvPr id="318" name="Shape 318"/>
          <p:cNvPicPr preferRelativeResize="0"/>
          <p:nvPr/>
        </p:nvPicPr>
        <p:blipFill rotWithShape="1">
          <a:blip r:embed="rId4">
            <a:alphaModFix/>
          </a:blip>
          <a:srcRect t="1688" b="3953"/>
          <a:stretch/>
        </p:blipFill>
        <p:spPr>
          <a:xfrm>
            <a:off x="578900" y="2685575"/>
            <a:ext cx="6055376" cy="2203200"/>
          </a:xfrm>
          <a:prstGeom prst="rect">
            <a:avLst/>
          </a:prstGeom>
          <a:noFill/>
          <a:ln w="9525" cap="flat" cmpd="sng">
            <a:solidFill>
              <a:srgbClr val="D9D9D9"/>
            </a:solidFill>
            <a:prstDash val="solid"/>
            <a:round/>
            <a:headEnd type="none" w="sm" len="sm"/>
            <a:tailEnd type="none" w="sm" len="sm"/>
          </a:ln>
        </p:spPr>
      </p:pic>
      <p:sp>
        <p:nvSpPr>
          <p:cNvPr id="319" name="Shape 319"/>
          <p:cNvSpPr txBox="1"/>
          <p:nvPr/>
        </p:nvSpPr>
        <p:spPr>
          <a:xfrm>
            <a:off x="7177300" y="3215725"/>
            <a:ext cx="1853100" cy="66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rgbClr val="434343"/>
                </a:solidFill>
              </a:rPr>
              <a:t>교육 분야에서의 </a:t>
            </a:r>
            <a:endParaRPr sz="1800">
              <a:solidFill>
                <a:srgbClr val="434343"/>
              </a:solidFill>
            </a:endParaRPr>
          </a:p>
          <a:p>
            <a:pPr marL="0" lvl="0" indent="0" algn="ctr">
              <a:spcBef>
                <a:spcPts val="0"/>
              </a:spcBef>
              <a:spcAft>
                <a:spcPts val="0"/>
              </a:spcAft>
              <a:buNone/>
            </a:pPr>
            <a:r>
              <a:rPr lang="ko" sz="1800">
                <a:solidFill>
                  <a:srgbClr val="434343"/>
                </a:solidFill>
              </a:rPr>
              <a:t>고객들</a:t>
            </a:r>
            <a:endParaRPr sz="1800">
              <a:solidFill>
                <a:srgbClr val="434343"/>
              </a:solidFill>
            </a:endParaRPr>
          </a:p>
        </p:txBody>
      </p:sp>
      <p:pic>
        <p:nvPicPr>
          <p:cNvPr id="320" name="Shape 320"/>
          <p:cNvPicPr preferRelativeResize="0"/>
          <p:nvPr/>
        </p:nvPicPr>
        <p:blipFill>
          <a:blip r:embed="rId5">
            <a:alphaModFix/>
          </a:blip>
          <a:stretch>
            <a:fillRect/>
          </a:stretch>
        </p:blipFill>
        <p:spPr>
          <a:xfrm>
            <a:off x="7504350" y="34025"/>
            <a:ext cx="1598824" cy="553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2.    Vidyo: 교육적인 제품 소개</a:t>
            </a:r>
            <a:endParaRPr sz="1200"/>
          </a:p>
        </p:txBody>
      </p:sp>
      <p:sp>
        <p:nvSpPr>
          <p:cNvPr id="326" name="Shape 3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일부 프로덕트만 교육적인 제품들임.</a:t>
            </a:r>
            <a:endParaRPr/>
          </a:p>
          <a:p>
            <a:pPr marL="457200" lvl="0" indent="-342900" rtl="0">
              <a:spcBef>
                <a:spcPts val="0"/>
              </a:spcBef>
              <a:spcAft>
                <a:spcPts val="0"/>
              </a:spcAft>
              <a:buSzPts val="1800"/>
              <a:buChar char="-"/>
            </a:pPr>
            <a:r>
              <a:rPr lang="ko"/>
              <a:t>교육분야와 관련된 Vidyo 제품들:</a:t>
            </a:r>
            <a:endParaRPr sz="1800"/>
          </a:p>
          <a:p>
            <a:pPr marL="457200" lvl="0" indent="0">
              <a:spcBef>
                <a:spcPts val="1600"/>
              </a:spcBef>
              <a:spcAft>
                <a:spcPts val="1600"/>
              </a:spcAft>
              <a:buNone/>
            </a:pPr>
            <a:endParaRPr/>
          </a:p>
        </p:txBody>
      </p:sp>
      <p:pic>
        <p:nvPicPr>
          <p:cNvPr id="327" name="Shape 327"/>
          <p:cNvPicPr preferRelativeResize="0"/>
          <p:nvPr/>
        </p:nvPicPr>
        <p:blipFill rotWithShape="1">
          <a:blip r:embed="rId3">
            <a:alphaModFix/>
          </a:blip>
          <a:srcRect l="5096" t="7276" b="11422"/>
          <a:stretch/>
        </p:blipFill>
        <p:spPr>
          <a:xfrm>
            <a:off x="894825" y="2088438"/>
            <a:ext cx="5509874" cy="1656550"/>
          </a:xfrm>
          <a:prstGeom prst="rect">
            <a:avLst/>
          </a:prstGeom>
          <a:noFill/>
          <a:ln>
            <a:noFill/>
          </a:ln>
        </p:spPr>
      </p:pic>
      <p:sp>
        <p:nvSpPr>
          <p:cNvPr id="328" name="Shape 328"/>
          <p:cNvSpPr/>
          <p:nvPr/>
        </p:nvSpPr>
        <p:spPr>
          <a:xfrm>
            <a:off x="965250" y="4138213"/>
            <a:ext cx="1444500" cy="5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ko" sz="1100">
                <a:solidFill>
                  <a:srgbClr val="F3F3F3"/>
                </a:solidFill>
              </a:rPr>
              <a:t>Video-conferencing </a:t>
            </a:r>
            <a:r>
              <a:rPr lang="ko" sz="1100" b="1">
                <a:solidFill>
                  <a:srgbClr val="F3F3F3"/>
                </a:solidFill>
              </a:rPr>
              <a:t>system</a:t>
            </a:r>
            <a:endParaRPr sz="1100" b="1">
              <a:solidFill>
                <a:srgbClr val="F3F3F3"/>
              </a:solidFill>
            </a:endParaRPr>
          </a:p>
        </p:txBody>
      </p:sp>
      <p:sp>
        <p:nvSpPr>
          <p:cNvPr id="329" name="Shape 329"/>
          <p:cNvSpPr/>
          <p:nvPr/>
        </p:nvSpPr>
        <p:spPr>
          <a:xfrm>
            <a:off x="2962713" y="4138213"/>
            <a:ext cx="1444500" cy="5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rgbClr val="F3F3F3"/>
                </a:solidFill>
              </a:rPr>
              <a:t>Multi browser/platform support</a:t>
            </a:r>
            <a:endParaRPr sz="1200">
              <a:solidFill>
                <a:srgbClr val="F3F3F3"/>
              </a:solidFill>
            </a:endParaRPr>
          </a:p>
        </p:txBody>
      </p:sp>
      <p:sp>
        <p:nvSpPr>
          <p:cNvPr id="330" name="Shape 330"/>
          <p:cNvSpPr/>
          <p:nvPr/>
        </p:nvSpPr>
        <p:spPr>
          <a:xfrm>
            <a:off x="4960188" y="4138213"/>
            <a:ext cx="1444500" cy="5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solidFill>
                  <a:srgbClr val="F3F3F3"/>
                </a:solidFill>
              </a:rPr>
              <a:t>API </a:t>
            </a:r>
            <a:r>
              <a:rPr lang="ko" sz="1200">
                <a:solidFill>
                  <a:srgbClr val="F3F3F3"/>
                </a:solidFill>
              </a:rPr>
              <a:t>to embed with own LMS</a:t>
            </a:r>
            <a:endParaRPr sz="1200">
              <a:solidFill>
                <a:srgbClr val="F3F3F3"/>
              </a:solidFill>
            </a:endParaRPr>
          </a:p>
        </p:txBody>
      </p:sp>
      <p:sp>
        <p:nvSpPr>
          <p:cNvPr id="331" name="Shape 331"/>
          <p:cNvSpPr/>
          <p:nvPr/>
        </p:nvSpPr>
        <p:spPr>
          <a:xfrm>
            <a:off x="1662800" y="3217200"/>
            <a:ext cx="91500" cy="807600"/>
          </a:xfrm>
          <a:prstGeom prst="down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5636700" y="3744998"/>
            <a:ext cx="91500" cy="283800"/>
          </a:xfrm>
          <a:prstGeom prst="down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3649750" y="3450349"/>
            <a:ext cx="91500" cy="574500"/>
          </a:xfrm>
          <a:prstGeom prst="down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000"/>
                                        <p:tgtEl>
                                          <p:spTgt spid="3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1000"/>
                                        <p:tgtEl>
                                          <p:spTgt spid="328"/>
                                        </p:tgtEl>
                                      </p:cBhvr>
                                    </p:animEffect>
                                  </p:childTnLst>
                                </p:cTn>
                              </p:par>
                              <p:par>
                                <p:cTn id="16" presetID="10" presetClass="entr" presetSubtype="0" fill="hold" nodeType="withEffect">
                                  <p:stCondLst>
                                    <p:cond delay="0"/>
                                  </p:stCondLst>
                                  <p:childTnLst>
                                    <p:set>
                                      <p:cBhvr>
                                        <p:cTn id="17" dur="1" fill="hold">
                                          <p:stCondLst>
                                            <p:cond delay="0"/>
                                          </p:stCondLst>
                                        </p:cTn>
                                        <p:tgtEl>
                                          <p:spTgt spid="329"/>
                                        </p:tgtEl>
                                        <p:attrNameLst>
                                          <p:attrName>style.visibility</p:attrName>
                                        </p:attrNameLst>
                                      </p:cBhvr>
                                      <p:to>
                                        <p:strVal val="visible"/>
                                      </p:to>
                                    </p:set>
                                    <p:animEffect transition="in" filter="fade">
                                      <p:cBhvr>
                                        <p:cTn id="18" dur="1000"/>
                                        <p:tgtEl>
                                          <p:spTgt spid="329"/>
                                        </p:tgtEl>
                                      </p:cBhvr>
                                    </p:animEffect>
                                  </p:childTnLst>
                                </p:cTn>
                              </p:par>
                              <p:par>
                                <p:cTn id="19" presetID="10" presetClass="entr" presetSubtype="0" fill="hold" nodeType="withEffect">
                                  <p:stCondLst>
                                    <p:cond delay="0"/>
                                  </p:stCondLst>
                                  <p:childTnLst>
                                    <p:set>
                                      <p:cBhvr>
                                        <p:cTn id="20" dur="1" fill="hold">
                                          <p:stCondLst>
                                            <p:cond delay="0"/>
                                          </p:stCondLst>
                                        </p:cTn>
                                        <p:tgtEl>
                                          <p:spTgt spid="330"/>
                                        </p:tgtEl>
                                        <p:attrNameLst>
                                          <p:attrName>style.visibility</p:attrName>
                                        </p:attrNameLst>
                                      </p:cBhvr>
                                      <p:to>
                                        <p:strVal val="visible"/>
                                      </p:to>
                                    </p:set>
                                    <p:animEffect transition="in" filter="fade">
                                      <p:cBhvr>
                                        <p:cTn id="21"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p:cNvPicPr preferRelativeResize="0"/>
          <p:nvPr/>
        </p:nvPicPr>
        <p:blipFill rotWithShape="1">
          <a:blip r:embed="rId3">
            <a:alphaModFix/>
          </a:blip>
          <a:srcRect l="26646" t="12634" r="18526" b="27088"/>
          <a:stretch/>
        </p:blipFill>
        <p:spPr>
          <a:xfrm>
            <a:off x="5533326" y="3633100"/>
            <a:ext cx="3572749" cy="1462774"/>
          </a:xfrm>
          <a:prstGeom prst="rect">
            <a:avLst/>
          </a:prstGeom>
          <a:noFill/>
          <a:ln>
            <a:noFill/>
          </a:ln>
          <a:effectLst>
            <a:outerShdw blurRad="57150" dist="19050" dir="5400000" algn="bl" rotWithShape="0">
              <a:srgbClr val="000000">
                <a:alpha val="50000"/>
              </a:srgbClr>
            </a:outerShdw>
          </a:effectLst>
        </p:spPr>
      </p:pic>
      <p:sp>
        <p:nvSpPr>
          <p:cNvPr id="339" name="Shape 339"/>
          <p:cNvSpPr txBox="1">
            <a:spLocks noGrp="1"/>
          </p:cNvSpPr>
          <p:nvPr>
            <p:ph type="body" idx="1"/>
          </p:nvPr>
        </p:nvSpPr>
        <p:spPr>
          <a:xfrm>
            <a:off x="187575" y="1077475"/>
            <a:ext cx="88119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914400" lvl="0" indent="-317500" rtl="0">
              <a:spcBef>
                <a:spcPts val="1600"/>
              </a:spcBef>
              <a:spcAft>
                <a:spcPts val="0"/>
              </a:spcAft>
              <a:buClr>
                <a:srgbClr val="000000"/>
              </a:buClr>
              <a:buSzPts val="1400"/>
              <a:buChar char="●"/>
            </a:pPr>
            <a:r>
              <a:rPr lang="ko" sz="1400">
                <a:solidFill>
                  <a:srgbClr val="000000"/>
                </a:solidFill>
                <a:latin typeface="Arial"/>
                <a:ea typeface="Arial"/>
                <a:cs typeface="Arial"/>
                <a:sym typeface="Arial"/>
              </a:rPr>
              <a:t>소개:  delivers 4K Ultra HD experiences for medium to large </a:t>
            </a:r>
            <a:br>
              <a:rPr lang="ko" sz="1400">
                <a:solidFill>
                  <a:srgbClr val="000000"/>
                </a:solidFill>
                <a:latin typeface="Arial"/>
                <a:ea typeface="Arial"/>
                <a:cs typeface="Arial"/>
                <a:sym typeface="Arial"/>
              </a:rPr>
            </a:br>
            <a:r>
              <a:rPr lang="ko" sz="1400">
                <a:solidFill>
                  <a:srgbClr val="000000"/>
                </a:solidFill>
                <a:latin typeface="Arial"/>
                <a:ea typeface="Arial"/>
                <a:cs typeface="Arial"/>
                <a:sym typeface="Arial"/>
              </a:rPr>
              <a:t>conference rooms for engaging group collaboration.</a:t>
            </a:r>
            <a:endParaRPr sz="1400">
              <a:solidFill>
                <a:srgbClr val="000000"/>
              </a:solidFill>
              <a:latin typeface="Arial"/>
              <a:ea typeface="Arial"/>
              <a:cs typeface="Arial"/>
              <a:sym typeface="Arial"/>
            </a:endParaRPr>
          </a:p>
          <a:p>
            <a:pPr marL="914400" lvl="0" indent="-317500" rtl="0">
              <a:spcBef>
                <a:spcPts val="0"/>
              </a:spcBef>
              <a:spcAft>
                <a:spcPts val="0"/>
              </a:spcAft>
              <a:buClr>
                <a:srgbClr val="000000"/>
              </a:buClr>
              <a:buSzPts val="1400"/>
              <a:buFont typeface="Arial"/>
              <a:buChar char="●"/>
            </a:pPr>
            <a:r>
              <a:rPr lang="ko" sz="1400">
                <a:solidFill>
                  <a:srgbClr val="000000"/>
                </a:solidFill>
                <a:latin typeface="Arial"/>
                <a:ea typeface="Arial"/>
                <a:cs typeface="Arial"/>
                <a:sym typeface="Arial"/>
              </a:rPr>
              <a:t>소프트웨어 및 하드웨어 포함됨.</a:t>
            </a:r>
            <a:endParaRPr sz="1400">
              <a:solidFill>
                <a:srgbClr val="000000"/>
              </a:solidFill>
              <a:latin typeface="Arial"/>
              <a:ea typeface="Arial"/>
              <a:cs typeface="Arial"/>
              <a:sym typeface="Arial"/>
            </a:endParaRPr>
          </a:p>
          <a:p>
            <a:pPr marL="914400" lvl="0" indent="-317500" rtl="0">
              <a:spcBef>
                <a:spcPts val="0"/>
              </a:spcBef>
              <a:spcAft>
                <a:spcPts val="0"/>
              </a:spcAft>
              <a:buClr>
                <a:srgbClr val="000000"/>
              </a:buClr>
              <a:buSzPts val="1400"/>
              <a:buChar char="●"/>
            </a:pPr>
            <a:r>
              <a:rPr lang="ko" sz="1400">
                <a:solidFill>
                  <a:srgbClr val="000000"/>
                </a:solidFill>
                <a:latin typeface="Arial"/>
                <a:ea typeface="Arial"/>
                <a:cs typeface="Arial"/>
                <a:sym typeface="Arial"/>
              </a:rPr>
              <a:t>주로 기능:</a:t>
            </a:r>
            <a:endParaRPr sz="14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Adaptive and preferred encoding modes up to 1080p30 for optimal quality and efficiency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Receive up to Ultra HD 4K resolution for superb clarity and quality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Simple click-to-schedule meetings right from VidyoDesktop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Multipoint Content Sharing: toggle to switch between shares from multiple participants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In-conference group and private text chat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End users can create virtual meeting rooms for a given </a:t>
            </a:r>
            <a:br>
              <a:rPr lang="ko" sz="1200">
                <a:solidFill>
                  <a:srgbClr val="000000"/>
                </a:solidFill>
                <a:latin typeface="Arial"/>
                <a:ea typeface="Arial"/>
                <a:cs typeface="Arial"/>
                <a:sym typeface="Arial"/>
              </a:rPr>
            </a:br>
            <a:r>
              <a:rPr lang="ko" sz="1200">
                <a:solidFill>
                  <a:srgbClr val="000000"/>
                </a:solidFill>
                <a:latin typeface="Arial"/>
                <a:ea typeface="Arial"/>
                <a:cs typeface="Arial"/>
                <a:sym typeface="Arial"/>
              </a:rPr>
              <a:t>topic or purpose with the click of a button</a:t>
            </a:r>
            <a:endParaRPr sz="1200">
              <a:solidFill>
                <a:srgbClr val="000000"/>
              </a:solidFill>
              <a:latin typeface="Arial"/>
              <a:ea typeface="Arial"/>
              <a:cs typeface="Arial"/>
              <a:sym typeface="Arial"/>
            </a:endParaRPr>
          </a:p>
          <a:p>
            <a:pPr marL="0" lvl="0" indent="0" rtl="0">
              <a:spcBef>
                <a:spcPts val="1600"/>
              </a:spcBef>
              <a:spcAft>
                <a:spcPts val="0"/>
              </a:spcAft>
              <a:buNone/>
            </a:pPr>
            <a:endParaRPr sz="1200">
              <a:solidFill>
                <a:srgbClr val="000000"/>
              </a:solidFill>
              <a:latin typeface="Arial"/>
              <a:ea typeface="Arial"/>
              <a:cs typeface="Arial"/>
              <a:sym typeface="Arial"/>
            </a:endParaRPr>
          </a:p>
          <a:p>
            <a:pPr marL="0" lvl="0" indent="0" rtl="0">
              <a:spcBef>
                <a:spcPts val="1600"/>
              </a:spcBef>
              <a:spcAft>
                <a:spcPts val="1600"/>
              </a:spcAft>
              <a:buNone/>
            </a:pPr>
            <a:endParaRPr/>
          </a:p>
        </p:txBody>
      </p:sp>
      <p:sp>
        <p:nvSpPr>
          <p:cNvPr id="340" name="Shape 3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2.    Vidyo: 교육적인 제품 소개</a:t>
            </a:r>
            <a:endParaRPr/>
          </a:p>
        </p:txBody>
      </p:sp>
      <p:pic>
        <p:nvPicPr>
          <p:cNvPr id="341" name="Shape 341"/>
          <p:cNvPicPr preferRelativeResize="0"/>
          <p:nvPr/>
        </p:nvPicPr>
        <p:blipFill rotWithShape="1">
          <a:blip r:embed="rId4">
            <a:alphaModFix/>
          </a:blip>
          <a:srcRect l="5376" t="20453" r="1918" b="4403"/>
          <a:stretch/>
        </p:blipFill>
        <p:spPr>
          <a:xfrm>
            <a:off x="5709400" y="43400"/>
            <a:ext cx="3396675" cy="1549225"/>
          </a:xfrm>
          <a:prstGeom prst="rect">
            <a:avLst/>
          </a:prstGeom>
          <a:noFill/>
          <a:ln>
            <a:noFill/>
          </a:ln>
          <a:effectLst>
            <a:outerShdw blurRad="57150" dist="19050" dir="5400000" algn="bl" rotWithShape="0">
              <a:srgbClr val="000000">
                <a:alpha val="50000"/>
              </a:srgbClr>
            </a:outerShdw>
          </a:effectLst>
        </p:spPr>
      </p:pic>
      <p:sp>
        <p:nvSpPr>
          <p:cNvPr id="342" name="Shape 342"/>
          <p:cNvSpPr txBox="1"/>
          <p:nvPr/>
        </p:nvSpPr>
        <p:spPr>
          <a:xfrm>
            <a:off x="6843225" y="1562350"/>
            <a:ext cx="1215300" cy="2052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ko" sz="800" b="1"/>
              <a:t>VidyoRoom 제품들</a:t>
            </a:r>
            <a:endParaRPr sz="800" b="1"/>
          </a:p>
        </p:txBody>
      </p:sp>
      <p:sp>
        <p:nvSpPr>
          <p:cNvPr id="343" name="Shape 343"/>
          <p:cNvSpPr txBox="1"/>
          <p:nvPr/>
        </p:nvSpPr>
        <p:spPr>
          <a:xfrm>
            <a:off x="0" y="4887650"/>
            <a:ext cx="6055500" cy="255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u="sng">
                <a:solidFill>
                  <a:schemeClr val="hlink"/>
                </a:solidFill>
                <a:hlinkClick r:id="rId5"/>
              </a:rPr>
              <a:t>https://www.vidyo.com/wp-content/uploads/Data-Sheets/DS-VidyoRoom-HD-3.pdf</a:t>
            </a:r>
            <a:r>
              <a:rPr lang="ko" sz="800">
                <a:solidFill>
                  <a:srgbClr val="EFEFEF"/>
                </a:solidFill>
              </a:rPr>
              <a:t> </a:t>
            </a:r>
            <a:endParaRPr sz="800">
              <a:solidFill>
                <a:srgbClr val="EFEFEF"/>
              </a:solidFill>
            </a:endParaRPr>
          </a:p>
        </p:txBody>
      </p:sp>
      <p:sp>
        <p:nvSpPr>
          <p:cNvPr id="344" name="Shape 344"/>
          <p:cNvSpPr txBox="1"/>
          <p:nvPr/>
        </p:nvSpPr>
        <p:spPr>
          <a:xfrm>
            <a:off x="366775" y="87075"/>
            <a:ext cx="30000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ko" sz="1800" b="1">
                <a:solidFill>
                  <a:schemeClr val="dk2"/>
                </a:solidFill>
                <a:latin typeface="Roboto"/>
                <a:ea typeface="Roboto"/>
                <a:cs typeface="Roboto"/>
                <a:sym typeface="Roboto"/>
              </a:rPr>
              <a:t>1.    VidyoRoom: </a:t>
            </a:r>
            <a:endParaRPr b="1"/>
          </a:p>
        </p:txBody>
      </p:sp>
      <p:sp>
        <p:nvSpPr>
          <p:cNvPr id="345" name="Shape 345"/>
          <p:cNvSpPr txBox="1"/>
          <p:nvPr/>
        </p:nvSpPr>
        <p:spPr>
          <a:xfrm>
            <a:off x="656050" y="4099350"/>
            <a:ext cx="3820800" cy="3804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ko"/>
              <a:t>가격은 회사와 연락해야 알 수 있음</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2.    Vidyo: 교육적인 제품 소개</a:t>
            </a:r>
            <a:endParaRPr/>
          </a:p>
        </p:txBody>
      </p:sp>
      <p:sp>
        <p:nvSpPr>
          <p:cNvPr id="351" name="Shape 351"/>
          <p:cNvSpPr txBox="1">
            <a:spLocks noGrp="1"/>
          </p:cNvSpPr>
          <p:nvPr>
            <p:ph type="body" idx="1"/>
          </p:nvPr>
        </p:nvSpPr>
        <p:spPr>
          <a:xfrm>
            <a:off x="187575" y="1077475"/>
            <a:ext cx="88119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914400" lvl="0" indent="-317500" rtl="0">
              <a:spcBef>
                <a:spcPts val="1600"/>
              </a:spcBef>
              <a:spcAft>
                <a:spcPts val="0"/>
              </a:spcAft>
              <a:buClr>
                <a:srgbClr val="000000"/>
              </a:buClr>
              <a:buSzPts val="1400"/>
              <a:buChar char="●"/>
            </a:pPr>
            <a:r>
              <a:rPr lang="ko" sz="1400">
                <a:solidFill>
                  <a:srgbClr val="000000"/>
                </a:solidFill>
                <a:latin typeface="Arial"/>
                <a:ea typeface="Arial"/>
                <a:cs typeface="Arial"/>
                <a:sym typeface="Arial"/>
              </a:rPr>
              <a:t>소개: high-quality video conferencing to Windows, Mac, and Linux computers </a:t>
            </a:r>
            <a:endParaRPr sz="1400">
              <a:solidFill>
                <a:srgbClr val="000000"/>
              </a:solidFill>
              <a:latin typeface="Arial"/>
              <a:ea typeface="Arial"/>
              <a:cs typeface="Arial"/>
              <a:sym typeface="Arial"/>
            </a:endParaRPr>
          </a:p>
          <a:p>
            <a:pPr marL="914400" lvl="0" indent="-317500" rtl="0">
              <a:spcBef>
                <a:spcPts val="0"/>
              </a:spcBef>
              <a:spcAft>
                <a:spcPts val="0"/>
              </a:spcAft>
              <a:buClr>
                <a:srgbClr val="000000"/>
              </a:buClr>
              <a:buSzPts val="1400"/>
              <a:buChar char="●"/>
            </a:pPr>
            <a:r>
              <a:rPr lang="ko" sz="1400">
                <a:solidFill>
                  <a:srgbClr val="000000"/>
                </a:solidFill>
                <a:latin typeface="Arial"/>
                <a:ea typeface="Arial"/>
                <a:cs typeface="Arial"/>
                <a:sym typeface="Arial"/>
              </a:rPr>
              <a:t>주로 기능:</a:t>
            </a:r>
            <a:endParaRPr sz="14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Adaptive and preferred encoding modes up to 1080p30 for optimal quality and efficiency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Receive up to Ultra HD 4K resolution for superb clarity and quality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Simple click-to-schedule meetings right from VidyoDesktop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Multipoint Content Sharing: toggle to switch between shares from multiple participants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In-conference group and private text chat </a:t>
            </a:r>
            <a:endParaRPr sz="12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solidFill>
                  <a:srgbClr val="000000"/>
                </a:solidFill>
                <a:latin typeface="Arial"/>
                <a:ea typeface="Arial"/>
                <a:cs typeface="Arial"/>
                <a:sym typeface="Arial"/>
              </a:rPr>
              <a:t>End users can create virtual meeting rooms for a given topic or purpose with the click of a button</a:t>
            </a:r>
            <a:endParaRPr sz="1200">
              <a:solidFill>
                <a:srgbClr val="000000"/>
              </a:solidFill>
            </a:endParaRPr>
          </a:p>
          <a:p>
            <a:pPr marL="0" lvl="0" indent="0" rtl="0">
              <a:spcBef>
                <a:spcPts val="1600"/>
              </a:spcBef>
              <a:spcAft>
                <a:spcPts val="1600"/>
              </a:spcAft>
              <a:buNone/>
            </a:pPr>
            <a:endParaRPr/>
          </a:p>
        </p:txBody>
      </p:sp>
      <p:sp>
        <p:nvSpPr>
          <p:cNvPr id="352" name="Shape 352"/>
          <p:cNvSpPr txBox="1"/>
          <p:nvPr/>
        </p:nvSpPr>
        <p:spPr>
          <a:xfrm>
            <a:off x="0" y="4889150"/>
            <a:ext cx="7856700" cy="25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u="sng">
                <a:solidFill>
                  <a:schemeClr val="hlink"/>
                </a:solidFill>
                <a:latin typeface="Roboto"/>
                <a:ea typeface="Roboto"/>
                <a:cs typeface="Roboto"/>
                <a:sym typeface="Roboto"/>
                <a:hlinkClick r:id="rId3"/>
              </a:rPr>
              <a:t>https://www.vidyo.com/wp-content/uploads/Data-Sheets/DS-VidyoDesktop.pdf</a:t>
            </a:r>
            <a:r>
              <a:rPr lang="ko" sz="800">
                <a:solidFill>
                  <a:srgbClr val="EFEFEF"/>
                </a:solidFill>
                <a:latin typeface="Roboto"/>
                <a:ea typeface="Roboto"/>
                <a:cs typeface="Roboto"/>
                <a:sym typeface="Roboto"/>
              </a:rPr>
              <a:t> </a:t>
            </a:r>
            <a:endParaRPr sz="800">
              <a:solidFill>
                <a:srgbClr val="EFEFEF"/>
              </a:solidFill>
              <a:latin typeface="Roboto"/>
              <a:ea typeface="Roboto"/>
              <a:cs typeface="Roboto"/>
              <a:sym typeface="Roboto"/>
            </a:endParaRPr>
          </a:p>
        </p:txBody>
      </p:sp>
      <p:sp>
        <p:nvSpPr>
          <p:cNvPr id="353" name="Shape 353"/>
          <p:cNvSpPr txBox="1"/>
          <p:nvPr/>
        </p:nvSpPr>
        <p:spPr>
          <a:xfrm>
            <a:off x="366775" y="87075"/>
            <a:ext cx="30000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ko" sz="1800" b="1">
                <a:solidFill>
                  <a:schemeClr val="dk2"/>
                </a:solidFill>
                <a:latin typeface="Roboto"/>
                <a:ea typeface="Roboto"/>
                <a:cs typeface="Roboto"/>
                <a:sym typeface="Roboto"/>
              </a:rPr>
              <a:t>2.    VidyoDesktop: </a:t>
            </a:r>
            <a:endParaRPr b="1"/>
          </a:p>
        </p:txBody>
      </p:sp>
      <p:pic>
        <p:nvPicPr>
          <p:cNvPr id="354" name="Shape 354"/>
          <p:cNvPicPr preferRelativeResize="0"/>
          <p:nvPr/>
        </p:nvPicPr>
        <p:blipFill>
          <a:blip r:embed="rId4">
            <a:alphaModFix/>
          </a:blip>
          <a:stretch>
            <a:fillRect/>
          </a:stretch>
        </p:blipFill>
        <p:spPr>
          <a:xfrm>
            <a:off x="5706050" y="3540724"/>
            <a:ext cx="3368274" cy="1453400"/>
          </a:xfrm>
          <a:prstGeom prst="rect">
            <a:avLst/>
          </a:prstGeom>
          <a:noFill/>
          <a:ln>
            <a:noFill/>
          </a:ln>
          <a:effectLst>
            <a:outerShdw blurRad="57150" dist="19050" dir="5400000" algn="bl" rotWithShape="0">
              <a:srgbClr val="000000">
                <a:alpha val="50000"/>
              </a:srgbClr>
            </a:outerShdw>
          </a:effectLst>
        </p:spPr>
      </p:pic>
      <p:sp>
        <p:nvSpPr>
          <p:cNvPr id="355" name="Shape 355"/>
          <p:cNvSpPr txBox="1"/>
          <p:nvPr/>
        </p:nvSpPr>
        <p:spPr>
          <a:xfrm>
            <a:off x="641425" y="3391800"/>
            <a:ext cx="3831300" cy="3804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ko"/>
              <a:t>가격은 회사와 연락해야 알 수 있음</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187575" y="1077475"/>
            <a:ext cx="88119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914400" lvl="0" indent="-317500" rtl="0">
              <a:spcBef>
                <a:spcPts val="1600"/>
              </a:spcBef>
              <a:spcAft>
                <a:spcPts val="0"/>
              </a:spcAft>
              <a:buClr>
                <a:srgbClr val="000000"/>
              </a:buClr>
              <a:buSzPts val="1400"/>
              <a:buChar char="●"/>
            </a:pPr>
            <a:r>
              <a:rPr lang="ko" sz="1400">
                <a:solidFill>
                  <a:srgbClr val="000000"/>
                </a:solidFill>
              </a:rPr>
              <a:t>소개: </a:t>
            </a:r>
            <a:r>
              <a:rPr lang="ko" sz="1400"/>
              <a:t>API Platform to embed multiparty video into web, mobile, and native apps</a:t>
            </a:r>
            <a:endParaRPr sz="1400"/>
          </a:p>
          <a:p>
            <a:pPr marL="914400" lvl="0" indent="-317500" rtl="0">
              <a:spcBef>
                <a:spcPts val="0"/>
              </a:spcBef>
              <a:spcAft>
                <a:spcPts val="0"/>
              </a:spcAft>
              <a:buSzPts val="1400"/>
              <a:buChar char="●"/>
            </a:pPr>
            <a:r>
              <a:rPr lang="ko" sz="1400"/>
              <a:t>즉, 비디오 채팅 API이다</a:t>
            </a:r>
            <a:endParaRPr sz="1400"/>
          </a:p>
          <a:p>
            <a:pPr marL="914400" lvl="0" indent="-317500" rtl="0">
              <a:spcBef>
                <a:spcPts val="0"/>
              </a:spcBef>
              <a:spcAft>
                <a:spcPts val="0"/>
              </a:spcAft>
              <a:buClr>
                <a:srgbClr val="000000"/>
              </a:buClr>
              <a:buSzPts val="1400"/>
              <a:buChar char="●"/>
            </a:pPr>
            <a:r>
              <a:rPr lang="ko" sz="1400">
                <a:solidFill>
                  <a:srgbClr val="000000"/>
                </a:solidFill>
                <a:latin typeface="Arial"/>
                <a:ea typeface="Arial"/>
                <a:cs typeface="Arial"/>
                <a:sym typeface="Arial"/>
              </a:rPr>
              <a:t>주로 기능:</a:t>
            </a:r>
            <a:endParaRPr sz="1400">
              <a:solidFill>
                <a:srgbClr val="000000"/>
              </a:solidFill>
              <a:latin typeface="Arial"/>
              <a:ea typeface="Arial"/>
              <a:cs typeface="Arial"/>
              <a:sym typeface="Arial"/>
            </a:endParaRPr>
          </a:p>
          <a:p>
            <a:pPr marL="1371600" lvl="0" indent="-304800" rtl="0">
              <a:spcBef>
                <a:spcPts val="0"/>
              </a:spcBef>
              <a:spcAft>
                <a:spcPts val="0"/>
              </a:spcAft>
              <a:buClr>
                <a:srgbClr val="000000"/>
              </a:buClr>
              <a:buSzPts val="1200"/>
              <a:buChar char="●"/>
            </a:pPr>
            <a:r>
              <a:rPr lang="ko" sz="1200"/>
              <a:t>4K Quality video</a:t>
            </a:r>
            <a:endParaRPr sz="1200"/>
          </a:p>
          <a:p>
            <a:pPr marL="1371600" lvl="0" indent="-304800" rtl="0">
              <a:spcBef>
                <a:spcPts val="0"/>
              </a:spcBef>
              <a:spcAft>
                <a:spcPts val="0"/>
              </a:spcAft>
              <a:buSzPts val="1200"/>
              <a:buChar char="●"/>
            </a:pPr>
            <a:r>
              <a:rPr lang="ko" sz="1200"/>
              <a:t>Multiparty Video: Scalable multiparty video calls including one-to-one and many-to-many</a:t>
            </a:r>
            <a:endParaRPr sz="1200"/>
          </a:p>
          <a:p>
            <a:pPr marL="1371600" lvl="0" indent="-304800" rtl="0">
              <a:spcBef>
                <a:spcPts val="0"/>
              </a:spcBef>
              <a:spcAft>
                <a:spcPts val="0"/>
              </a:spcAft>
              <a:buSzPts val="1200"/>
              <a:buChar char="●"/>
            </a:pPr>
            <a:r>
              <a:rPr lang="ko" sz="1200"/>
              <a:t>Dynamic Video Adaptation: 네트워크 환경이 나빠지면 피해를 입지 않도록 시스템을 조절함 </a:t>
            </a:r>
            <a:endParaRPr sz="1200"/>
          </a:p>
          <a:p>
            <a:pPr marL="1371600" lvl="0" indent="-304800" rtl="0">
              <a:spcBef>
                <a:spcPts val="0"/>
              </a:spcBef>
              <a:spcAft>
                <a:spcPts val="0"/>
              </a:spcAft>
              <a:buSzPts val="1200"/>
              <a:buChar char="●"/>
            </a:pPr>
            <a:r>
              <a:rPr lang="ko" sz="1200"/>
              <a:t>Screen Sharing </a:t>
            </a:r>
            <a:endParaRPr sz="1200"/>
          </a:p>
          <a:p>
            <a:pPr marL="1371600" lvl="0" indent="-304800" rtl="0">
              <a:spcBef>
                <a:spcPts val="0"/>
              </a:spcBef>
              <a:spcAft>
                <a:spcPts val="0"/>
              </a:spcAft>
              <a:buSzPts val="1200"/>
              <a:buChar char="●"/>
            </a:pPr>
            <a:r>
              <a:rPr lang="ko" sz="1200"/>
              <a:t>Customizable Layouts  </a:t>
            </a:r>
            <a:endParaRPr sz="1200"/>
          </a:p>
          <a:p>
            <a:pPr marL="1371600" lvl="0" indent="-304800" rtl="0">
              <a:spcBef>
                <a:spcPts val="0"/>
              </a:spcBef>
              <a:spcAft>
                <a:spcPts val="0"/>
              </a:spcAft>
              <a:buSzPts val="1200"/>
              <a:buChar char="●"/>
            </a:pPr>
            <a:r>
              <a:rPr lang="ko" sz="1200"/>
              <a:t>Wideband Audio </a:t>
            </a:r>
            <a:endParaRPr sz="1200"/>
          </a:p>
          <a:p>
            <a:pPr marL="1371600" lvl="0" indent="-304800" rtl="0">
              <a:spcBef>
                <a:spcPts val="0"/>
              </a:spcBef>
              <a:spcAft>
                <a:spcPts val="0"/>
              </a:spcAft>
              <a:buSzPts val="1200"/>
              <a:buChar char="●"/>
            </a:pPr>
            <a:r>
              <a:rPr lang="ko" sz="1200"/>
              <a:t>Text Chat</a:t>
            </a:r>
            <a:endParaRPr sz="1200"/>
          </a:p>
          <a:p>
            <a:pPr marL="1371600" lvl="0" indent="-304800" rtl="0">
              <a:spcBef>
                <a:spcPts val="0"/>
              </a:spcBef>
              <a:spcAft>
                <a:spcPts val="0"/>
              </a:spcAft>
              <a:buSzPts val="1200"/>
              <a:buChar char="●"/>
            </a:pPr>
            <a:r>
              <a:rPr lang="ko" sz="1200"/>
              <a:t>Easy embed multiparty video chat into any app</a:t>
            </a:r>
            <a:endParaRPr sz="1200"/>
          </a:p>
          <a:p>
            <a:pPr marL="1371600" lvl="0" indent="-304800" rtl="0">
              <a:spcBef>
                <a:spcPts val="0"/>
              </a:spcBef>
              <a:spcAft>
                <a:spcPts val="0"/>
              </a:spcAft>
              <a:buSzPts val="1200"/>
              <a:buChar char="●"/>
            </a:pPr>
            <a:r>
              <a:rPr lang="ko" sz="1200"/>
              <a:t>Cross Platform Support</a:t>
            </a:r>
            <a:endParaRPr sz="1200"/>
          </a:p>
          <a:p>
            <a:pPr marL="1371600" lvl="0" indent="-304800" rtl="0">
              <a:spcBef>
                <a:spcPts val="0"/>
              </a:spcBef>
              <a:spcAft>
                <a:spcPts val="0"/>
              </a:spcAft>
              <a:buSzPts val="1200"/>
              <a:buChar char="●"/>
            </a:pPr>
            <a:r>
              <a:rPr lang="ko" sz="1200"/>
              <a:t>Usage Based Pricing</a:t>
            </a:r>
            <a:endParaRPr sz="1200"/>
          </a:p>
          <a:p>
            <a:pPr marL="1371600" lvl="0" indent="-304800" rtl="0">
              <a:spcBef>
                <a:spcPts val="0"/>
              </a:spcBef>
              <a:spcAft>
                <a:spcPts val="0"/>
              </a:spcAft>
              <a:buSzPts val="1200"/>
              <a:buChar char="●"/>
            </a:pPr>
            <a:r>
              <a:rPr lang="ko" sz="1200"/>
              <a:t>Global Footprint: 지리적으로 멀어도 통신의 품질을 최적화시킴  </a:t>
            </a:r>
            <a:endParaRPr sz="1200"/>
          </a:p>
          <a:p>
            <a:pPr marL="1371600" lvl="0" indent="-304800" rtl="0">
              <a:spcBef>
                <a:spcPts val="0"/>
              </a:spcBef>
              <a:spcAft>
                <a:spcPts val="0"/>
              </a:spcAft>
              <a:buSzPts val="1200"/>
              <a:buChar char="●"/>
            </a:pPr>
            <a:r>
              <a:rPr lang="ko" sz="1200"/>
              <a:t>Firewall Traversal: ICE &amp; websocket를 활영하여 NAT, firewall, proxy를 통해 연결함 </a:t>
            </a:r>
            <a:endParaRPr sz="1200"/>
          </a:p>
          <a:p>
            <a:pPr marL="0" lvl="0" indent="0" rtl="0">
              <a:spcBef>
                <a:spcPts val="1600"/>
              </a:spcBef>
              <a:spcAft>
                <a:spcPts val="1600"/>
              </a:spcAft>
              <a:buNone/>
            </a:pPr>
            <a:endParaRPr/>
          </a:p>
        </p:txBody>
      </p:sp>
      <p:sp>
        <p:nvSpPr>
          <p:cNvPr id="361" name="Shape 361"/>
          <p:cNvSpPr txBox="1"/>
          <p:nvPr/>
        </p:nvSpPr>
        <p:spPr>
          <a:xfrm>
            <a:off x="366775" y="87075"/>
            <a:ext cx="30000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ko" sz="1800" b="1">
                <a:solidFill>
                  <a:schemeClr val="dk2"/>
                </a:solidFill>
                <a:latin typeface="Roboto"/>
                <a:ea typeface="Roboto"/>
                <a:cs typeface="Roboto"/>
                <a:sym typeface="Roboto"/>
              </a:rPr>
              <a:t>3.    Vidyo.io: </a:t>
            </a:r>
            <a:endParaRPr b="1"/>
          </a:p>
        </p:txBody>
      </p:sp>
      <p:sp>
        <p:nvSpPr>
          <p:cNvPr id="362" name="Shape 3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2.    Vidyo: 교육적인 제품 소개</a:t>
            </a:r>
            <a:endParaRPr/>
          </a:p>
        </p:txBody>
      </p:sp>
      <p:sp>
        <p:nvSpPr>
          <p:cNvPr id="363" name="Shape 363"/>
          <p:cNvSpPr txBox="1"/>
          <p:nvPr/>
        </p:nvSpPr>
        <p:spPr>
          <a:xfrm>
            <a:off x="0" y="4889150"/>
            <a:ext cx="7856700" cy="254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u="sng">
                <a:solidFill>
                  <a:schemeClr val="hlink"/>
                </a:solidFill>
                <a:latin typeface="Roboto"/>
                <a:ea typeface="Roboto"/>
                <a:cs typeface="Roboto"/>
                <a:sym typeface="Roboto"/>
                <a:hlinkClick r:id="rId3"/>
              </a:rPr>
              <a:t>https://21fvm71z6eomz3v3luqi11am-wpengine.netdna-ssl.com/wp-content/uploads/Vidyo.io/Vidyo.io-OneSheet.pdf</a:t>
            </a:r>
            <a:r>
              <a:rPr lang="ko" sz="800">
                <a:solidFill>
                  <a:schemeClr val="dk2"/>
                </a:solidFill>
                <a:latin typeface="Roboto"/>
                <a:ea typeface="Roboto"/>
                <a:cs typeface="Roboto"/>
                <a:sym typeface="Roboto"/>
              </a:rPr>
              <a:t> </a:t>
            </a:r>
            <a:endParaRPr sz="800">
              <a:solidFill>
                <a:srgbClr val="EFEFEF"/>
              </a:solidFill>
              <a:latin typeface="Roboto"/>
              <a:ea typeface="Roboto"/>
              <a:cs typeface="Roboto"/>
              <a:sym typeface="Roboto"/>
            </a:endParaRPr>
          </a:p>
        </p:txBody>
      </p:sp>
      <p:pic>
        <p:nvPicPr>
          <p:cNvPr id="364" name="Shape 364"/>
          <p:cNvPicPr preferRelativeResize="0"/>
          <p:nvPr/>
        </p:nvPicPr>
        <p:blipFill rotWithShape="1">
          <a:blip r:embed="rId4">
            <a:alphaModFix/>
          </a:blip>
          <a:srcRect l="15617" t="20718" r="58178" b="23645"/>
          <a:stretch/>
        </p:blipFill>
        <p:spPr>
          <a:xfrm>
            <a:off x="7537325" y="35950"/>
            <a:ext cx="1555551" cy="1733900"/>
          </a:xfrm>
          <a:prstGeom prst="rect">
            <a:avLst/>
          </a:prstGeom>
          <a:noFill/>
          <a:ln>
            <a:noFill/>
          </a:ln>
        </p:spPr>
      </p:pic>
      <p:sp>
        <p:nvSpPr>
          <p:cNvPr id="365" name="Shape 365"/>
          <p:cNvSpPr txBox="1"/>
          <p:nvPr/>
        </p:nvSpPr>
        <p:spPr>
          <a:xfrm>
            <a:off x="6638100" y="3405400"/>
            <a:ext cx="2505900" cy="506700"/>
          </a:xfrm>
          <a:prstGeom prst="rect">
            <a:avLst/>
          </a:prstGeom>
          <a:noFill/>
          <a:ln>
            <a:noFill/>
          </a:ln>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ko"/>
              <a:t>가격은 회사와 연락해야 알 수 있음</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253475"/>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WebRTC 소개</a:t>
            </a:r>
            <a:endParaRPr/>
          </a:p>
        </p:txBody>
      </p:sp>
      <p:sp>
        <p:nvSpPr>
          <p:cNvPr id="101" name="Shape 101"/>
          <p:cNvSpPr/>
          <p:nvPr/>
        </p:nvSpPr>
        <p:spPr>
          <a:xfrm>
            <a:off x="428625" y="941075"/>
            <a:ext cx="14478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r>
              <a:rPr lang="ko" sz="1800">
                <a:solidFill>
                  <a:srgbClr val="EFEFEF"/>
                </a:solidFill>
                <a:latin typeface="Roboto"/>
                <a:ea typeface="Roboto"/>
                <a:cs typeface="Roboto"/>
                <a:sym typeface="Roboto"/>
              </a:rPr>
              <a:t>WebRTC란?</a:t>
            </a:r>
            <a:endParaRPr sz="1800">
              <a:solidFill>
                <a:srgbClr val="EFEFEF"/>
              </a:solidFill>
              <a:latin typeface="Roboto"/>
              <a:ea typeface="Roboto"/>
              <a:cs typeface="Roboto"/>
              <a:sym typeface="Roboto"/>
            </a:endParaRPr>
          </a:p>
        </p:txBody>
      </p:sp>
      <p:sp>
        <p:nvSpPr>
          <p:cNvPr id="102" name="Shape 102"/>
          <p:cNvSpPr/>
          <p:nvPr/>
        </p:nvSpPr>
        <p:spPr>
          <a:xfrm>
            <a:off x="428625" y="1419000"/>
            <a:ext cx="8403600" cy="550800"/>
          </a:xfrm>
          <a:prstGeom prst="rect">
            <a:avLst/>
          </a:prstGeom>
          <a:solidFill>
            <a:srgbClr val="EFEFEF"/>
          </a:solidFill>
          <a:ln w="9525" cap="flat" cmpd="sng">
            <a:solidFill>
              <a:srgbClr val="D9D9D9"/>
            </a:solidFill>
            <a:prstDash val="solid"/>
            <a:round/>
            <a:headEnd type="none" w="sm" len="sm"/>
            <a:tailEnd type="none" w="sm" len="sm"/>
          </a:ln>
          <a:effectLst>
            <a:outerShdw blurRad="57150" dist="19050" dir="5400000" algn="bl" rotWithShape="0">
              <a:srgbClr val="000000">
                <a:alpha val="70000"/>
              </a:srgbClr>
            </a:outerShdw>
          </a:effectLst>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ko" sz="1200" b="1">
                <a:latin typeface="Roboto"/>
                <a:ea typeface="Roboto"/>
                <a:cs typeface="Roboto"/>
                <a:sym typeface="Roboto"/>
              </a:rPr>
              <a:t>Free, open</a:t>
            </a:r>
            <a:r>
              <a:rPr lang="ko" sz="1200">
                <a:latin typeface="Roboto"/>
                <a:ea typeface="Roboto"/>
                <a:cs typeface="Roboto"/>
                <a:sym typeface="Roboto"/>
              </a:rPr>
              <a:t> project that provides browsers and mobile applications with Real-Time Communications (RTC) capabilities via simple APIs. WebRTC components have been optimized to best serve this purpose.</a:t>
            </a:r>
            <a:endParaRPr sz="1200">
              <a:latin typeface="Roboto"/>
              <a:ea typeface="Roboto"/>
              <a:cs typeface="Roboto"/>
              <a:sym typeface="Roboto"/>
            </a:endParaRPr>
          </a:p>
        </p:txBody>
      </p:sp>
      <p:sp>
        <p:nvSpPr>
          <p:cNvPr id="103" name="Shape 103"/>
          <p:cNvSpPr/>
          <p:nvPr/>
        </p:nvSpPr>
        <p:spPr>
          <a:xfrm>
            <a:off x="428625" y="2193025"/>
            <a:ext cx="38319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ko" sz="1800">
                <a:solidFill>
                  <a:srgbClr val="EFEFEF"/>
                </a:solidFill>
                <a:latin typeface="Roboto"/>
                <a:ea typeface="Roboto"/>
                <a:cs typeface="Roboto"/>
                <a:sym typeface="Roboto"/>
              </a:rPr>
              <a:t>WebRTC로 무엇을 할 수 있는가?</a:t>
            </a:r>
            <a:endParaRPr sz="1800">
              <a:solidFill>
                <a:srgbClr val="EFEFEF"/>
              </a:solidFill>
              <a:latin typeface="Roboto"/>
              <a:ea typeface="Roboto"/>
              <a:cs typeface="Roboto"/>
              <a:sym typeface="Roboto"/>
            </a:endParaRPr>
          </a:p>
        </p:txBody>
      </p:sp>
      <p:sp>
        <p:nvSpPr>
          <p:cNvPr id="104" name="Shape 104"/>
          <p:cNvSpPr/>
          <p:nvPr/>
        </p:nvSpPr>
        <p:spPr>
          <a:xfrm>
            <a:off x="428625" y="2676300"/>
            <a:ext cx="8403600" cy="1910700"/>
          </a:xfrm>
          <a:prstGeom prst="rect">
            <a:avLst/>
          </a:prstGeom>
          <a:solidFill>
            <a:srgbClr val="EFEFEF"/>
          </a:solidFill>
          <a:ln w="9525" cap="flat" cmpd="sng">
            <a:solidFill>
              <a:srgbClr val="D9D9D9"/>
            </a:solidFill>
            <a:prstDash val="solid"/>
            <a:round/>
            <a:headEnd type="none" w="sm" len="sm"/>
            <a:tailEnd type="none" w="sm" len="sm"/>
          </a:ln>
          <a:effectLst>
            <a:outerShdw blurRad="57150" dist="19050" dir="5400000" algn="bl" rotWithShape="0">
              <a:srgbClr val="000000">
                <a:alpha val="70000"/>
              </a:srgbClr>
            </a:outerShdw>
          </a:effectLst>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ko" sz="1200">
                <a:latin typeface="Roboto"/>
                <a:ea typeface="Roboto"/>
                <a:cs typeface="Roboto"/>
                <a:sym typeface="Roboto"/>
              </a:rPr>
              <a:t>Through a web browser, communicate via chat, audio and camera. It also supports file transfer and screen sharing for computer connected lab equipment.</a:t>
            </a:r>
            <a:endParaRPr sz="1200">
              <a:latin typeface="Roboto"/>
              <a:ea typeface="Roboto"/>
              <a:cs typeface="Roboto"/>
              <a:sym typeface="Roboto"/>
            </a:endParaRPr>
          </a:p>
          <a:p>
            <a:pPr marL="0" lvl="0" indent="0" algn="just" rtl="0">
              <a:lnSpc>
                <a:spcPct val="115000"/>
              </a:lnSpc>
              <a:spcBef>
                <a:spcPts val="0"/>
              </a:spcBef>
              <a:spcAft>
                <a:spcPts val="0"/>
              </a:spcAft>
              <a:buNone/>
            </a:pPr>
            <a:endParaRPr>
              <a:latin typeface="Roboto"/>
              <a:ea typeface="Roboto"/>
              <a:cs typeface="Roboto"/>
              <a:sym typeface="Roboto"/>
            </a:endParaRPr>
          </a:p>
          <a:p>
            <a:pPr marL="457200" lvl="0" indent="-317500" algn="just" rtl="0">
              <a:lnSpc>
                <a:spcPct val="115000"/>
              </a:lnSpc>
              <a:spcBef>
                <a:spcPts val="0"/>
              </a:spcBef>
              <a:spcAft>
                <a:spcPts val="0"/>
              </a:spcAft>
              <a:buSzPts val="1400"/>
              <a:buFont typeface="Roboto"/>
              <a:buChar char="●"/>
            </a:pPr>
            <a:r>
              <a:rPr lang="ko">
                <a:latin typeface="Roboto"/>
                <a:ea typeface="Roboto"/>
                <a:cs typeface="Roboto"/>
                <a:sym typeface="Roboto"/>
              </a:rPr>
              <a:t>Videoconference</a:t>
            </a:r>
            <a:endParaRPr>
              <a:latin typeface="Roboto"/>
              <a:ea typeface="Roboto"/>
              <a:cs typeface="Roboto"/>
              <a:sym typeface="Roboto"/>
            </a:endParaRPr>
          </a:p>
          <a:p>
            <a:pPr marL="457200" lvl="0" indent="-317500" algn="just" rtl="0">
              <a:lnSpc>
                <a:spcPct val="115000"/>
              </a:lnSpc>
              <a:spcBef>
                <a:spcPts val="0"/>
              </a:spcBef>
              <a:spcAft>
                <a:spcPts val="0"/>
              </a:spcAft>
              <a:buSzPts val="1400"/>
              <a:buFont typeface="Roboto"/>
              <a:buChar char="●"/>
            </a:pPr>
            <a:r>
              <a:rPr lang="ko">
                <a:latin typeface="Roboto"/>
                <a:ea typeface="Roboto"/>
                <a:cs typeface="Roboto"/>
                <a:sym typeface="Roboto"/>
              </a:rPr>
              <a:t>Screen sharing</a:t>
            </a:r>
            <a:endParaRPr>
              <a:latin typeface="Roboto"/>
              <a:ea typeface="Roboto"/>
              <a:cs typeface="Roboto"/>
              <a:sym typeface="Roboto"/>
            </a:endParaRPr>
          </a:p>
          <a:p>
            <a:pPr marL="457200" lvl="0" indent="-317500" algn="just" rtl="0">
              <a:lnSpc>
                <a:spcPct val="115000"/>
              </a:lnSpc>
              <a:spcBef>
                <a:spcPts val="0"/>
              </a:spcBef>
              <a:spcAft>
                <a:spcPts val="0"/>
              </a:spcAft>
              <a:buSzPts val="1400"/>
              <a:buFont typeface="Roboto"/>
              <a:buChar char="●"/>
            </a:pPr>
            <a:r>
              <a:rPr lang="ko">
                <a:latin typeface="Roboto"/>
                <a:ea typeface="Roboto"/>
                <a:cs typeface="Roboto"/>
                <a:sym typeface="Roboto"/>
              </a:rPr>
              <a:t>Chat</a:t>
            </a:r>
            <a:endParaRPr>
              <a:latin typeface="Roboto"/>
              <a:ea typeface="Roboto"/>
              <a:cs typeface="Roboto"/>
              <a:sym typeface="Roboto"/>
            </a:endParaRPr>
          </a:p>
          <a:p>
            <a:pPr marL="457200" lvl="0" indent="-317500" algn="just" rtl="0">
              <a:lnSpc>
                <a:spcPct val="115000"/>
              </a:lnSpc>
              <a:spcBef>
                <a:spcPts val="0"/>
              </a:spcBef>
              <a:spcAft>
                <a:spcPts val="0"/>
              </a:spcAft>
              <a:buSzPts val="1400"/>
              <a:buFont typeface="Roboto"/>
              <a:buChar char="●"/>
            </a:pPr>
            <a:r>
              <a:rPr lang="ko">
                <a:latin typeface="Roboto"/>
                <a:ea typeface="Roboto"/>
                <a:cs typeface="Roboto"/>
                <a:sym typeface="Roboto"/>
              </a:rPr>
              <a:t>File Transfer</a:t>
            </a:r>
            <a:endParaRPr>
              <a:latin typeface="Roboto"/>
              <a:ea typeface="Roboto"/>
              <a:cs typeface="Roboto"/>
              <a:sym typeface="Roboto"/>
            </a:endParaRPr>
          </a:p>
          <a:p>
            <a:pPr marL="0" lvl="0" indent="0" algn="just" rtl="0">
              <a:lnSpc>
                <a:spcPct val="115000"/>
              </a:lnSpc>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2.    Vizyo 교육분야 사례: Arizona 국립대학교 </a:t>
            </a:r>
            <a:endParaRPr/>
          </a:p>
        </p:txBody>
      </p:sp>
      <p:sp>
        <p:nvSpPr>
          <p:cNvPr id="371" name="Shape 37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sz="1200" b="1">
                <a:solidFill>
                  <a:srgbClr val="000000"/>
                </a:solidFill>
                <a:highlight>
                  <a:srgbClr val="FFFFFF"/>
                </a:highlight>
                <a:latin typeface="Arial"/>
                <a:ea typeface="Arial"/>
                <a:cs typeface="Arial"/>
                <a:sym typeface="Arial"/>
              </a:rPr>
              <a:t>학교의 요구사항:</a:t>
            </a:r>
            <a:endParaRPr sz="1200" b="1">
              <a:solidFill>
                <a:srgbClr val="000000"/>
              </a:solidFill>
              <a:highlight>
                <a:srgbClr val="FFFFFF"/>
              </a:highlight>
              <a:latin typeface="Arial"/>
              <a:ea typeface="Arial"/>
              <a:cs typeface="Arial"/>
              <a:sym typeface="Arial"/>
            </a:endParaRPr>
          </a:p>
          <a:p>
            <a:pPr marL="457200" lvl="0" indent="-304800" rtl="0">
              <a:spcBef>
                <a:spcPts val="1600"/>
              </a:spcBef>
              <a:spcAft>
                <a:spcPts val="0"/>
              </a:spcAft>
              <a:buClr>
                <a:srgbClr val="000000"/>
              </a:buClr>
              <a:buSzPts val="1200"/>
              <a:buFont typeface="Arial"/>
              <a:buChar char="-"/>
            </a:pPr>
            <a:r>
              <a:rPr lang="ko" sz="1200">
                <a:solidFill>
                  <a:srgbClr val="000000"/>
                </a:solidFill>
                <a:highlight>
                  <a:srgbClr val="FFFFFF"/>
                </a:highlight>
                <a:latin typeface="Arial"/>
                <a:ea typeface="Arial"/>
                <a:cs typeface="Arial"/>
                <a:sym typeface="Arial"/>
              </a:rPr>
              <a:t>ASU initiated a virtual classroom program in which undergraduate and doctoral students at the ASU campus in Arizona see, speak and exchange information face-to-face and in “real time” with staff scientists and researchers at the Smithsonian’s Institute for Tropical Research (STRI) in Panama, and experts at the Smithsonian in Washington, D.C.</a:t>
            </a:r>
            <a:endParaRPr sz="1200">
              <a:solidFill>
                <a:srgbClr val="000000"/>
              </a:solidFill>
              <a:highlight>
                <a:srgbClr val="FFFFFF"/>
              </a:highlight>
              <a:latin typeface="Arial"/>
              <a:ea typeface="Arial"/>
              <a:cs typeface="Arial"/>
              <a:sym typeface="Arial"/>
            </a:endParaRPr>
          </a:p>
          <a:p>
            <a:pPr marL="0" lvl="0" indent="0" rtl="0">
              <a:spcBef>
                <a:spcPts val="1600"/>
              </a:spcBef>
              <a:spcAft>
                <a:spcPts val="0"/>
              </a:spcAft>
              <a:buNone/>
            </a:pPr>
            <a:r>
              <a:rPr lang="ko" sz="1200" b="1">
                <a:solidFill>
                  <a:srgbClr val="000000"/>
                </a:solidFill>
                <a:highlight>
                  <a:srgbClr val="FFFFFF"/>
                </a:highlight>
                <a:latin typeface="Arial"/>
                <a:ea typeface="Arial"/>
                <a:cs typeface="Arial"/>
                <a:sym typeface="Arial"/>
              </a:rPr>
              <a:t>Vizyo의 강점:</a:t>
            </a:r>
            <a:endParaRPr sz="1200" b="1">
              <a:solidFill>
                <a:srgbClr val="000000"/>
              </a:solidFill>
              <a:highlight>
                <a:srgbClr val="FFFFFF"/>
              </a:highlight>
              <a:latin typeface="Arial"/>
              <a:ea typeface="Arial"/>
              <a:cs typeface="Arial"/>
              <a:sym typeface="Arial"/>
            </a:endParaRPr>
          </a:p>
          <a:p>
            <a:pPr marL="457200" lvl="0" indent="-304800" rtl="0">
              <a:spcBef>
                <a:spcPts val="1600"/>
              </a:spcBef>
              <a:spcAft>
                <a:spcPts val="0"/>
              </a:spcAft>
              <a:buClr>
                <a:srgbClr val="000000"/>
              </a:buClr>
              <a:buSzPts val="1200"/>
              <a:buFont typeface="Arial"/>
              <a:buChar char="-"/>
            </a:pPr>
            <a:r>
              <a:rPr lang="ko" sz="1200">
                <a:solidFill>
                  <a:srgbClr val="000000"/>
                </a:solidFill>
                <a:highlight>
                  <a:srgbClr val="FFFFFF"/>
                </a:highlight>
                <a:latin typeface="Arial"/>
                <a:ea typeface="Arial"/>
                <a:cs typeface="Arial"/>
                <a:sym typeface="Arial"/>
              </a:rPr>
              <a:t>low-cost, high-quality mobility and performance in </a:t>
            </a:r>
            <a:br>
              <a:rPr lang="ko" sz="1200">
                <a:solidFill>
                  <a:srgbClr val="000000"/>
                </a:solidFill>
                <a:highlight>
                  <a:srgbClr val="FFFFFF"/>
                </a:highlight>
                <a:latin typeface="Arial"/>
                <a:ea typeface="Arial"/>
                <a:cs typeface="Arial"/>
                <a:sym typeface="Arial"/>
              </a:rPr>
            </a:br>
            <a:r>
              <a:rPr lang="ko" sz="1200">
                <a:solidFill>
                  <a:srgbClr val="000000"/>
                </a:solidFill>
                <a:highlight>
                  <a:srgbClr val="FFFFFF"/>
                </a:highlight>
                <a:latin typeface="Arial"/>
                <a:ea typeface="Arial"/>
                <a:cs typeface="Arial"/>
                <a:sym typeface="Arial"/>
              </a:rPr>
              <a:t>remote field settings </a:t>
            </a:r>
            <a:endParaRPr sz="1200">
              <a:solidFill>
                <a:srgbClr val="000000"/>
              </a:solidFill>
              <a:highlight>
                <a:srgbClr val="FFFFFF"/>
              </a:highlight>
              <a:latin typeface="Arial"/>
              <a:ea typeface="Arial"/>
              <a:cs typeface="Arial"/>
              <a:sym typeface="Arial"/>
            </a:endParaRPr>
          </a:p>
          <a:p>
            <a:pPr marL="457200" lvl="0" indent="-304800" rtl="0">
              <a:spcBef>
                <a:spcPts val="0"/>
              </a:spcBef>
              <a:spcAft>
                <a:spcPts val="0"/>
              </a:spcAft>
              <a:buClr>
                <a:srgbClr val="000000"/>
              </a:buClr>
              <a:buSzPts val="1200"/>
              <a:buFont typeface="Arial"/>
              <a:buChar char="-"/>
            </a:pPr>
            <a:r>
              <a:rPr lang="ko" sz="1200">
                <a:solidFill>
                  <a:srgbClr val="000000"/>
                </a:solidFill>
                <a:highlight>
                  <a:srgbClr val="FFFFFF"/>
                </a:highlight>
                <a:latin typeface="Arial"/>
                <a:ea typeface="Arial"/>
                <a:cs typeface="Arial"/>
                <a:sym typeface="Arial"/>
              </a:rPr>
              <a:t>its ease-of-use – a simple desktop interface</a:t>
            </a:r>
            <a:endParaRPr sz="1200">
              <a:solidFill>
                <a:srgbClr val="000000"/>
              </a:solidFill>
              <a:highlight>
                <a:srgbClr val="FFFFFF"/>
              </a:highlight>
              <a:latin typeface="Arial"/>
              <a:ea typeface="Arial"/>
              <a:cs typeface="Arial"/>
              <a:sym typeface="Arial"/>
            </a:endParaRPr>
          </a:p>
          <a:p>
            <a:pPr marL="457200" lvl="0" indent="-304800" rtl="0">
              <a:spcBef>
                <a:spcPts val="0"/>
              </a:spcBef>
              <a:spcAft>
                <a:spcPts val="0"/>
              </a:spcAft>
              <a:buClr>
                <a:srgbClr val="000000"/>
              </a:buClr>
              <a:buSzPts val="1200"/>
              <a:buFont typeface="Arial"/>
              <a:buChar char="-"/>
            </a:pPr>
            <a:r>
              <a:rPr lang="ko" sz="1200">
                <a:solidFill>
                  <a:srgbClr val="000000"/>
                </a:solidFill>
                <a:highlight>
                  <a:srgbClr val="FFFFFF"/>
                </a:highlight>
                <a:latin typeface="Arial"/>
                <a:ea typeface="Arial"/>
                <a:cs typeface="Arial"/>
                <a:sym typeface="Arial"/>
              </a:rPr>
              <a:t>the number and quality of multiple simultaneous </a:t>
            </a:r>
            <a:br>
              <a:rPr lang="ko" sz="1200">
                <a:solidFill>
                  <a:srgbClr val="000000"/>
                </a:solidFill>
                <a:highlight>
                  <a:srgbClr val="FFFFFF"/>
                </a:highlight>
                <a:latin typeface="Arial"/>
                <a:ea typeface="Arial"/>
                <a:cs typeface="Arial"/>
                <a:sym typeface="Arial"/>
              </a:rPr>
            </a:br>
            <a:r>
              <a:rPr lang="ko" sz="1200">
                <a:solidFill>
                  <a:srgbClr val="000000"/>
                </a:solidFill>
                <a:highlight>
                  <a:srgbClr val="FFFFFF"/>
                </a:highlight>
                <a:latin typeface="Arial"/>
                <a:ea typeface="Arial"/>
                <a:cs typeface="Arial"/>
                <a:sym typeface="Arial"/>
              </a:rPr>
              <a:t>connections.</a:t>
            </a:r>
            <a:endParaRPr sz="1200">
              <a:solidFill>
                <a:srgbClr val="000000"/>
              </a:solidFill>
              <a:highlight>
                <a:srgbClr val="FFFFFF"/>
              </a:highlight>
              <a:latin typeface="Arial"/>
              <a:ea typeface="Arial"/>
              <a:cs typeface="Arial"/>
              <a:sym typeface="Arial"/>
            </a:endParaRPr>
          </a:p>
          <a:p>
            <a:pPr marL="0" lvl="0" indent="0" rtl="0">
              <a:spcBef>
                <a:spcPts val="1600"/>
              </a:spcBef>
              <a:spcAft>
                <a:spcPts val="1600"/>
              </a:spcAft>
              <a:buNone/>
            </a:pPr>
            <a:endParaRPr sz="1200">
              <a:solidFill>
                <a:srgbClr val="000000"/>
              </a:solidFill>
              <a:highlight>
                <a:srgbClr val="FFFFFF"/>
              </a:highlight>
              <a:latin typeface="Arial"/>
              <a:ea typeface="Arial"/>
              <a:cs typeface="Arial"/>
              <a:sym typeface="Arial"/>
            </a:endParaRPr>
          </a:p>
        </p:txBody>
      </p:sp>
      <p:pic>
        <p:nvPicPr>
          <p:cNvPr id="372" name="Shape 372"/>
          <p:cNvPicPr preferRelativeResize="0"/>
          <p:nvPr/>
        </p:nvPicPr>
        <p:blipFill>
          <a:blip r:embed="rId3">
            <a:alphaModFix/>
          </a:blip>
          <a:stretch>
            <a:fillRect/>
          </a:stretch>
        </p:blipFill>
        <p:spPr>
          <a:xfrm>
            <a:off x="5809125" y="2562150"/>
            <a:ext cx="3301051" cy="2488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3.    BrainCert: 소개 </a:t>
            </a:r>
            <a:r>
              <a:rPr lang="ko" sz="1400" u="sng">
                <a:solidFill>
                  <a:schemeClr val="hlink"/>
                </a:solidFill>
                <a:hlinkClick r:id="rId3"/>
              </a:rPr>
              <a:t>https://www.braincert.com/</a:t>
            </a:r>
            <a:r>
              <a:rPr lang="ko" sz="1400">
                <a:solidFill>
                  <a:schemeClr val="dk2"/>
                </a:solidFill>
              </a:rPr>
              <a:t> </a:t>
            </a:r>
            <a:endParaRPr/>
          </a:p>
        </p:txBody>
      </p:sp>
      <p:sp>
        <p:nvSpPr>
          <p:cNvPr id="378" name="Shape 37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ko" sz="1400"/>
              <a:t>2013년에 설립됨</a:t>
            </a:r>
            <a:endParaRPr sz="1400"/>
          </a:p>
          <a:p>
            <a:pPr marL="457200" lvl="0" indent="-317500" rtl="0">
              <a:spcBef>
                <a:spcPts val="0"/>
              </a:spcBef>
              <a:spcAft>
                <a:spcPts val="0"/>
              </a:spcAft>
              <a:buSzPts val="1400"/>
              <a:buChar char="●"/>
            </a:pPr>
            <a:r>
              <a:rPr lang="ko" sz="1400">
                <a:solidFill>
                  <a:srgbClr val="494C52"/>
                </a:solidFill>
                <a:highlight>
                  <a:srgbClr val="FFFFFF"/>
                </a:highlight>
                <a:latin typeface="Arial"/>
                <a:ea typeface="Arial"/>
                <a:cs typeface="Arial"/>
                <a:sym typeface="Arial"/>
              </a:rPr>
              <a:t>World's first WebRTC based HTML5 Virtual Classroom in 50 languages.</a:t>
            </a:r>
            <a:endParaRPr sz="1400"/>
          </a:p>
          <a:p>
            <a:pPr marL="457200" lvl="0" indent="-317500" rtl="0">
              <a:spcBef>
                <a:spcPts val="0"/>
              </a:spcBef>
              <a:spcAft>
                <a:spcPts val="0"/>
              </a:spcAft>
              <a:buSzPts val="1400"/>
              <a:buChar char="●"/>
            </a:pPr>
            <a:r>
              <a:rPr lang="ko" sz="1400"/>
              <a:t>BrainCert is a cloud-based all-in-one educational platform that comes integrated with 4 core platforms:</a:t>
            </a:r>
            <a:endParaRPr sz="1400"/>
          </a:p>
          <a:p>
            <a:pPr marL="914400" lvl="1" indent="-317500" rtl="0">
              <a:spcBef>
                <a:spcPts val="0"/>
              </a:spcBef>
              <a:spcAft>
                <a:spcPts val="0"/>
              </a:spcAft>
              <a:buSzPts val="1400"/>
              <a:buChar char="○"/>
            </a:pPr>
            <a:r>
              <a:rPr lang="ko"/>
              <a:t>courses platform, </a:t>
            </a:r>
            <a:endParaRPr/>
          </a:p>
          <a:p>
            <a:pPr marL="914400" lvl="1" indent="-317500" rtl="0">
              <a:spcBef>
                <a:spcPts val="0"/>
              </a:spcBef>
              <a:spcAft>
                <a:spcPts val="0"/>
              </a:spcAft>
              <a:buSzPts val="1400"/>
              <a:buChar char="○"/>
            </a:pPr>
            <a:r>
              <a:rPr lang="ko"/>
              <a:t>online testing platform, </a:t>
            </a:r>
            <a:endParaRPr/>
          </a:p>
          <a:p>
            <a:pPr marL="914400" lvl="1" indent="-317500" rtl="0">
              <a:spcBef>
                <a:spcPts val="0"/>
              </a:spcBef>
              <a:spcAft>
                <a:spcPts val="0"/>
              </a:spcAft>
              <a:buSzPts val="1400"/>
              <a:buChar char="○"/>
            </a:pPr>
            <a:r>
              <a:rPr lang="ko"/>
              <a:t>virtual classroom, </a:t>
            </a:r>
            <a:endParaRPr/>
          </a:p>
          <a:p>
            <a:pPr marL="914400" lvl="1" indent="-317500" rtl="0">
              <a:spcBef>
                <a:spcPts val="0"/>
              </a:spcBef>
              <a:spcAft>
                <a:spcPts val="0"/>
              </a:spcAft>
              <a:buSzPts val="1400"/>
              <a:buChar char="○"/>
            </a:pPr>
            <a:r>
              <a:rPr lang="ko"/>
              <a:t>content management system</a:t>
            </a:r>
            <a:endParaRPr/>
          </a:p>
        </p:txBody>
      </p:sp>
      <p:pic>
        <p:nvPicPr>
          <p:cNvPr id="379" name="Shape 379"/>
          <p:cNvPicPr preferRelativeResize="0"/>
          <p:nvPr/>
        </p:nvPicPr>
        <p:blipFill>
          <a:blip r:embed="rId4">
            <a:alphaModFix/>
          </a:blip>
          <a:stretch>
            <a:fillRect/>
          </a:stretch>
        </p:blipFill>
        <p:spPr>
          <a:xfrm>
            <a:off x="3913850" y="2184075"/>
            <a:ext cx="5204574" cy="2838450"/>
          </a:xfrm>
          <a:prstGeom prst="rect">
            <a:avLst/>
          </a:prstGeom>
          <a:noFill/>
          <a:ln w="9525" cap="flat" cmpd="sng">
            <a:solidFill>
              <a:srgbClr val="CCCCCC"/>
            </a:solidFill>
            <a:prstDash val="solid"/>
            <a:round/>
            <a:headEnd type="none" w="sm" len="sm"/>
            <a:tailEnd type="none" w="sm" len="sm"/>
          </a:ln>
        </p:spPr>
      </p:pic>
      <p:sp>
        <p:nvSpPr>
          <p:cNvPr id="380" name="Shape 380"/>
          <p:cNvSpPr txBox="1"/>
          <p:nvPr/>
        </p:nvSpPr>
        <p:spPr>
          <a:xfrm>
            <a:off x="343625" y="4006200"/>
            <a:ext cx="2721900" cy="7668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800" b="1"/>
              <a:t>BrainCert의 All-in-one educational platform</a:t>
            </a:r>
            <a:endParaRPr sz="1800" b="1"/>
          </a:p>
        </p:txBody>
      </p:sp>
      <p:sp>
        <p:nvSpPr>
          <p:cNvPr id="381" name="Shape 381"/>
          <p:cNvSpPr/>
          <p:nvPr/>
        </p:nvSpPr>
        <p:spPr>
          <a:xfrm>
            <a:off x="3171888" y="4233150"/>
            <a:ext cx="698100" cy="312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82" name="Shape 382"/>
          <p:cNvPicPr preferRelativeResize="0"/>
          <p:nvPr/>
        </p:nvPicPr>
        <p:blipFill>
          <a:blip r:embed="rId5">
            <a:alphaModFix/>
          </a:blip>
          <a:stretch>
            <a:fillRect/>
          </a:stretch>
        </p:blipFill>
        <p:spPr>
          <a:xfrm>
            <a:off x="6843099" y="81625"/>
            <a:ext cx="2239645" cy="564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1"/>
                                        </p:tgtEl>
                                        <p:attrNameLst>
                                          <p:attrName>style.visibility</p:attrName>
                                        </p:attrNameLst>
                                      </p:cBhvr>
                                      <p:to>
                                        <p:strVal val="visible"/>
                                      </p:to>
                                    </p:set>
                                    <p:animEffect transition="in" filter="fade">
                                      <p:cBhvr>
                                        <p:cTn id="12" dur="1000"/>
                                        <p:tgtEl>
                                          <p:spTgt spid="3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gtEl>
                                        <p:attrNameLst>
                                          <p:attrName>style.visibility</p:attrName>
                                        </p:attrNameLst>
                                      </p:cBhvr>
                                      <p:to>
                                        <p:strVal val="visible"/>
                                      </p:to>
                                    </p:set>
                                    <p:animEffect transition="in" filter="fade">
                                      <p:cBhvr>
                                        <p:cTn id="17"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4 개 핵심 플랫폼 소개</a:t>
            </a:r>
            <a:endParaRPr/>
          </a:p>
        </p:txBody>
      </p:sp>
      <p:sp>
        <p:nvSpPr>
          <p:cNvPr id="388" name="Shape 38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Roboto"/>
              <a:buAutoNum type="arabicPeriod"/>
            </a:pPr>
            <a:r>
              <a:rPr lang="ko" b="1"/>
              <a:t>Course Platform: </a:t>
            </a:r>
            <a:r>
              <a:rPr lang="ko"/>
              <a:t>Create and take highly interactive themed and blended courses online</a:t>
            </a:r>
            <a:endParaRPr/>
          </a:p>
          <a:p>
            <a:pPr marL="0" marR="0" lvl="0" indent="0" algn="l" rtl="0">
              <a:lnSpc>
                <a:spcPct val="115000"/>
              </a:lnSpc>
              <a:spcBef>
                <a:spcPts val="0"/>
              </a:spcBef>
              <a:spcAft>
                <a:spcPts val="0"/>
              </a:spcAft>
              <a:buNone/>
            </a:pPr>
            <a:br>
              <a:rPr lang="ko" sz="1200" b="1"/>
            </a:br>
            <a:br>
              <a:rPr lang="ko" sz="1200" b="1"/>
            </a:br>
            <a:endParaRPr sz="1200" b="1"/>
          </a:p>
          <a:p>
            <a:pPr marL="0" marR="0" lvl="0" indent="0" algn="l" rtl="0">
              <a:lnSpc>
                <a:spcPct val="115000"/>
              </a:lnSpc>
              <a:spcBef>
                <a:spcPts val="0"/>
              </a:spcBef>
              <a:spcAft>
                <a:spcPts val="0"/>
              </a:spcAft>
              <a:buNone/>
            </a:pPr>
            <a:endParaRPr sz="1200"/>
          </a:p>
          <a:p>
            <a:pPr marL="457200" marR="0" lvl="0" indent="-304800" algn="l" rtl="0">
              <a:lnSpc>
                <a:spcPct val="115000"/>
              </a:lnSpc>
              <a:spcBef>
                <a:spcPts val="0"/>
              </a:spcBef>
              <a:spcAft>
                <a:spcPts val="0"/>
              </a:spcAft>
              <a:buSzPts val="1200"/>
              <a:buChar char="●"/>
            </a:pPr>
            <a:r>
              <a:rPr lang="ko" sz="1200"/>
              <a:t>Mobile/Tablet ready</a:t>
            </a:r>
            <a:endParaRPr sz="1200"/>
          </a:p>
          <a:p>
            <a:pPr marL="457200" marR="0" lvl="0" indent="-304800" algn="l" rtl="0">
              <a:lnSpc>
                <a:spcPct val="115000"/>
              </a:lnSpc>
              <a:spcBef>
                <a:spcPts val="0"/>
              </a:spcBef>
              <a:spcAft>
                <a:spcPts val="0"/>
              </a:spcAft>
              <a:buSzPts val="1200"/>
              <a:buChar char="●"/>
            </a:pPr>
            <a:r>
              <a:rPr lang="ko" sz="1200"/>
              <a:t>Simplified workflow</a:t>
            </a:r>
            <a:endParaRPr sz="1200"/>
          </a:p>
          <a:p>
            <a:pPr marL="0" marR="0" lvl="0" indent="0" algn="l" rtl="0">
              <a:lnSpc>
                <a:spcPct val="115000"/>
              </a:lnSpc>
              <a:spcBef>
                <a:spcPts val="0"/>
              </a:spcBef>
              <a:spcAft>
                <a:spcPts val="0"/>
              </a:spcAft>
              <a:buNone/>
            </a:pPr>
            <a:r>
              <a:rPr lang="ko" sz="1200"/>
              <a:t>            (업로드된 자료 재활용)</a:t>
            </a:r>
            <a:endParaRPr sz="1200"/>
          </a:p>
          <a:p>
            <a:pPr marL="457200" marR="0" lvl="0" indent="-304800" algn="l" rtl="0">
              <a:lnSpc>
                <a:spcPct val="115000"/>
              </a:lnSpc>
              <a:spcBef>
                <a:spcPts val="0"/>
              </a:spcBef>
              <a:spcAft>
                <a:spcPts val="0"/>
              </a:spcAft>
              <a:buSzPts val="1200"/>
              <a:buChar char="●"/>
            </a:pPr>
            <a:r>
              <a:rPr lang="ko" sz="1200"/>
              <a:t>Get granular insights </a:t>
            </a:r>
            <a:endParaRPr sz="1200"/>
          </a:p>
          <a:p>
            <a:pPr marL="0" marR="0" lvl="0" indent="0" algn="l" rtl="0">
              <a:lnSpc>
                <a:spcPct val="115000"/>
              </a:lnSpc>
              <a:spcBef>
                <a:spcPts val="0"/>
              </a:spcBef>
              <a:spcAft>
                <a:spcPts val="0"/>
              </a:spcAft>
              <a:buNone/>
            </a:pPr>
            <a:r>
              <a:rPr lang="ko" sz="1200"/>
              <a:t>            (학습분석 도구)</a:t>
            </a:r>
            <a:endParaRPr sz="1200"/>
          </a:p>
          <a:p>
            <a:pPr marL="457200" marR="0" lvl="0" indent="-304800" algn="l" rtl="0">
              <a:lnSpc>
                <a:spcPct val="115000"/>
              </a:lnSpc>
              <a:spcBef>
                <a:spcPts val="0"/>
              </a:spcBef>
              <a:spcAft>
                <a:spcPts val="0"/>
              </a:spcAft>
              <a:buSzPts val="1200"/>
              <a:buChar char="●"/>
            </a:pPr>
            <a:r>
              <a:rPr lang="ko" sz="1200"/>
              <a:t>Blended Learning</a:t>
            </a:r>
            <a:endParaRPr sz="1200"/>
          </a:p>
        </p:txBody>
      </p:sp>
      <p:graphicFrame>
        <p:nvGraphicFramePr>
          <p:cNvPr id="389" name="Shape 389"/>
          <p:cNvGraphicFramePr/>
          <p:nvPr/>
        </p:nvGraphicFramePr>
        <p:xfrm>
          <a:off x="2834175" y="1997850"/>
          <a:ext cx="6250425" cy="2956350"/>
        </p:xfrm>
        <a:graphic>
          <a:graphicData uri="http://schemas.openxmlformats.org/drawingml/2006/table">
            <a:tbl>
              <a:tblPr>
                <a:noFill/>
                <a:tableStyleId>{A8BEDD05-9275-4FD4-B5DD-3750A8255DC4}</a:tableStyleId>
              </a:tblPr>
              <a:tblGrid>
                <a:gridCol w="2083475">
                  <a:extLst>
                    <a:ext uri="{9D8B030D-6E8A-4147-A177-3AD203B41FA5}">
                      <a16:colId xmlns:a16="http://schemas.microsoft.com/office/drawing/2014/main" val="20000"/>
                    </a:ext>
                  </a:extLst>
                </a:gridCol>
                <a:gridCol w="2083475">
                  <a:extLst>
                    <a:ext uri="{9D8B030D-6E8A-4147-A177-3AD203B41FA5}">
                      <a16:colId xmlns:a16="http://schemas.microsoft.com/office/drawing/2014/main" val="20001"/>
                    </a:ext>
                  </a:extLst>
                </a:gridCol>
                <a:gridCol w="2083475">
                  <a:extLst>
                    <a:ext uri="{9D8B030D-6E8A-4147-A177-3AD203B41FA5}">
                      <a16:colId xmlns:a16="http://schemas.microsoft.com/office/drawing/2014/main" val="20002"/>
                    </a:ext>
                  </a:extLst>
                </a:gridCol>
              </a:tblGrid>
              <a:tr h="0">
                <a:tc>
                  <a:txBody>
                    <a:bodyPr/>
                    <a:lstStyle/>
                    <a:p>
                      <a:pPr marL="0" lvl="0" indent="0">
                        <a:spcBef>
                          <a:spcPts val="0"/>
                        </a:spcBef>
                        <a:spcAft>
                          <a:spcPts val="0"/>
                        </a:spcAft>
                        <a:buNone/>
                      </a:pPr>
                      <a:r>
                        <a:rPr lang="ko" sz="1000"/>
                        <a:t>Online Mooc Platform</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Integrated virtual classroom</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Powerful reporting</a:t>
                      </a:r>
                      <a:endParaRPr sz="1000"/>
                    </a:p>
                  </a:txBody>
                  <a:tcPr marL="91425" marR="91425" marT="91425" marB="91425">
                    <a:solidFill>
                      <a:srgbClr val="EFEFEF"/>
                    </a:solidFill>
                  </a:tcPr>
                </a:tc>
                <a:extLst>
                  <a:ext uri="{0D108BD9-81ED-4DB2-BD59-A6C34878D82A}">
                    <a16:rowId xmlns:a16="http://schemas.microsoft.com/office/drawing/2014/main" val="10000"/>
                  </a:ext>
                </a:extLst>
              </a:tr>
              <a:tr h="0">
                <a:tc>
                  <a:txBody>
                    <a:bodyPr/>
                    <a:lstStyle/>
                    <a:p>
                      <a:pPr marL="0" lvl="0" indent="0">
                        <a:spcBef>
                          <a:spcPts val="0"/>
                        </a:spcBef>
                        <a:spcAft>
                          <a:spcPts val="0"/>
                        </a:spcAft>
                        <a:buNone/>
                      </a:pPr>
                      <a:r>
                        <a:rPr lang="ko" sz="1000"/>
                        <a:t>Course Creation Wizard</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Tests &amp; quizzes</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Enroll new students</a:t>
                      </a:r>
                      <a:endParaRPr sz="1000"/>
                    </a:p>
                  </a:txBody>
                  <a:tcPr marL="91425" marR="91425" marT="91425" marB="91425">
                    <a:solidFill>
                      <a:srgbClr val="EFEFEF"/>
                    </a:solidFill>
                  </a:tcPr>
                </a:tc>
                <a:extLst>
                  <a:ext uri="{0D108BD9-81ED-4DB2-BD59-A6C34878D82A}">
                    <a16:rowId xmlns:a16="http://schemas.microsoft.com/office/drawing/2014/main" val="10001"/>
                  </a:ext>
                </a:extLst>
              </a:tr>
              <a:tr h="0">
                <a:tc>
                  <a:txBody>
                    <a:bodyPr/>
                    <a:lstStyle/>
                    <a:p>
                      <a:pPr marL="0" lvl="0" indent="0">
                        <a:spcBef>
                          <a:spcPts val="0"/>
                        </a:spcBef>
                        <a:spcAft>
                          <a:spcPts val="0"/>
                        </a:spcAft>
                        <a:buNone/>
                      </a:pPr>
                      <a:r>
                        <a:rPr lang="ko" sz="1000"/>
                        <a:t>Public &amp; Private Courses</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Centralized Administration</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Marketing Emails</a:t>
                      </a:r>
                      <a:endParaRPr sz="1000"/>
                    </a:p>
                  </a:txBody>
                  <a:tcPr marL="91425" marR="91425" marT="91425" marB="91425">
                    <a:solidFill>
                      <a:srgbClr val="EFEFEF"/>
                    </a:solidFill>
                  </a:tcPr>
                </a:tc>
                <a:extLst>
                  <a:ext uri="{0D108BD9-81ED-4DB2-BD59-A6C34878D82A}">
                    <a16:rowId xmlns:a16="http://schemas.microsoft.com/office/drawing/2014/main" val="10002"/>
                  </a:ext>
                </a:extLst>
              </a:tr>
              <a:tr h="0">
                <a:tc>
                  <a:txBody>
                    <a:bodyPr/>
                    <a:lstStyle/>
                    <a:p>
                      <a:pPr marL="0" lvl="0" indent="0">
                        <a:spcBef>
                          <a:spcPts val="0"/>
                        </a:spcBef>
                        <a:spcAft>
                          <a:spcPts val="0"/>
                        </a:spcAft>
                        <a:buNone/>
                      </a:pPr>
                      <a:r>
                        <a:rPr lang="ko" sz="1000"/>
                        <a:t>Custom Theme Design</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Responsive Layout</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Flexible discounts &amp; coupons</a:t>
                      </a:r>
                      <a:endParaRPr sz="1000"/>
                    </a:p>
                  </a:txBody>
                  <a:tcPr marL="91425" marR="91425" marT="91425" marB="91425">
                    <a:solidFill>
                      <a:srgbClr val="EFEFEF"/>
                    </a:solidFill>
                  </a:tcPr>
                </a:tc>
                <a:extLst>
                  <a:ext uri="{0D108BD9-81ED-4DB2-BD59-A6C34878D82A}">
                    <a16:rowId xmlns:a16="http://schemas.microsoft.com/office/drawing/2014/main" val="10003"/>
                  </a:ext>
                </a:extLst>
              </a:tr>
              <a:tr h="323975">
                <a:tc>
                  <a:txBody>
                    <a:bodyPr/>
                    <a:lstStyle/>
                    <a:p>
                      <a:pPr marL="0" lvl="0" indent="0">
                        <a:spcBef>
                          <a:spcPts val="0"/>
                        </a:spcBef>
                        <a:spcAft>
                          <a:spcPts val="0"/>
                        </a:spcAft>
                        <a:buNone/>
                      </a:pPr>
                      <a:r>
                        <a:rPr lang="ko" sz="1000"/>
                        <a:t>Course Assignments</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Traversal &amp; Completion Rules</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Integrated E-commerce (integrated with PayPal and Stripe)</a:t>
                      </a:r>
                      <a:endParaRPr sz="1000"/>
                    </a:p>
                  </a:txBody>
                  <a:tcPr marL="91425" marR="91425" marT="91425" marB="91425">
                    <a:solidFill>
                      <a:srgbClr val="EFEFEF"/>
                    </a:solidFill>
                  </a:tcPr>
                </a:tc>
                <a:extLst>
                  <a:ext uri="{0D108BD9-81ED-4DB2-BD59-A6C34878D82A}">
                    <a16:rowId xmlns:a16="http://schemas.microsoft.com/office/drawing/2014/main" val="10004"/>
                  </a:ext>
                </a:extLst>
              </a:tr>
              <a:tr h="323975">
                <a:tc>
                  <a:txBody>
                    <a:bodyPr/>
                    <a:lstStyle/>
                    <a:p>
                      <a:pPr marL="0" lvl="0" indent="0">
                        <a:spcBef>
                          <a:spcPts val="0"/>
                        </a:spcBef>
                        <a:spcAft>
                          <a:spcPts val="0"/>
                        </a:spcAft>
                        <a:buNone/>
                      </a:pPr>
                      <a:r>
                        <a:rPr lang="ko" sz="1000"/>
                        <a:t>Intuitive Course Players (note taking, tracking student progress, etc.)</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Secure Video Streaming</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Fluid drag and drop</a:t>
                      </a:r>
                      <a:endParaRPr sz="1000"/>
                    </a:p>
                  </a:txBody>
                  <a:tcPr marL="91425" marR="91425" marT="91425" marB="91425">
                    <a:solidFill>
                      <a:srgbClr val="EFEFEF"/>
                    </a:solidFill>
                  </a:tcPr>
                </a:tc>
                <a:extLst>
                  <a:ext uri="{0D108BD9-81ED-4DB2-BD59-A6C34878D82A}">
                    <a16:rowId xmlns:a16="http://schemas.microsoft.com/office/drawing/2014/main" val="10005"/>
                  </a:ext>
                </a:extLst>
              </a:tr>
              <a:tr h="0">
                <a:tc>
                  <a:txBody>
                    <a:bodyPr/>
                    <a:lstStyle/>
                    <a:p>
                      <a:pPr marL="0" lvl="0" indent="0">
                        <a:spcBef>
                          <a:spcPts val="0"/>
                        </a:spcBef>
                        <a:spcAft>
                          <a:spcPts val="0"/>
                        </a:spcAft>
                        <a:buNone/>
                      </a:pPr>
                      <a:r>
                        <a:rPr lang="ko" sz="1000"/>
                        <a:t>Fully customizable</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Award Certificates</a:t>
                      </a:r>
                      <a:endParaRPr sz="1000"/>
                    </a:p>
                  </a:txBody>
                  <a:tcPr marL="91425" marR="91425" marT="91425" marB="91425">
                    <a:solidFill>
                      <a:srgbClr val="EFEFEF"/>
                    </a:solidFill>
                  </a:tcPr>
                </a:tc>
                <a:tc>
                  <a:txBody>
                    <a:bodyPr/>
                    <a:lstStyle/>
                    <a:p>
                      <a:pPr marL="0" lvl="0" indent="0">
                        <a:spcBef>
                          <a:spcPts val="0"/>
                        </a:spcBef>
                        <a:spcAft>
                          <a:spcPts val="0"/>
                        </a:spcAft>
                        <a:buNone/>
                      </a:pPr>
                      <a:r>
                        <a:rPr lang="ko" sz="1000"/>
                        <a:t>Unified content management</a:t>
                      </a:r>
                      <a:endParaRPr sz="1000"/>
                    </a:p>
                  </a:txBody>
                  <a:tcPr marL="91425" marR="91425" marT="91425" marB="91425">
                    <a:solidFill>
                      <a:srgbClr val="EFEFEF"/>
                    </a:solidFill>
                  </a:tcPr>
                </a:tc>
                <a:extLst>
                  <a:ext uri="{0D108BD9-81ED-4DB2-BD59-A6C34878D82A}">
                    <a16:rowId xmlns:a16="http://schemas.microsoft.com/office/drawing/2014/main" val="10006"/>
                  </a:ext>
                </a:extLst>
              </a:tr>
            </a:tbl>
          </a:graphicData>
        </a:graphic>
      </p:graphicFrame>
      <p:sp>
        <p:nvSpPr>
          <p:cNvPr id="390" name="Shape 390"/>
          <p:cNvSpPr/>
          <p:nvPr/>
        </p:nvSpPr>
        <p:spPr>
          <a:xfrm>
            <a:off x="5224538" y="17314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ko">
                <a:solidFill>
                  <a:schemeClr val="lt1"/>
                </a:solidFill>
              </a:rPr>
              <a:t>핵심 기능</a:t>
            </a:r>
            <a:endParaRPr>
              <a:solidFill>
                <a:schemeClr val="lt1"/>
              </a:solidFill>
            </a:endParaRPr>
          </a:p>
        </p:txBody>
      </p:sp>
      <p:sp>
        <p:nvSpPr>
          <p:cNvPr id="391" name="Shape 391"/>
          <p:cNvSpPr/>
          <p:nvPr/>
        </p:nvSpPr>
        <p:spPr>
          <a:xfrm>
            <a:off x="771088" y="2438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sp>
        <p:nvSpPr>
          <p:cNvPr id="392" name="Shape 392"/>
          <p:cNvSpPr/>
          <p:nvPr/>
        </p:nvSpPr>
        <p:spPr>
          <a:xfrm>
            <a:off x="402525" y="2704950"/>
            <a:ext cx="2204400" cy="15567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4 개 핵심 플랫폼 소개</a:t>
            </a:r>
            <a:endParaRPr/>
          </a:p>
        </p:txBody>
      </p:sp>
      <p:sp>
        <p:nvSpPr>
          <p:cNvPr id="398" name="Shape 39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2.    Online Testing Platform: </a:t>
            </a:r>
            <a:r>
              <a:rPr lang="ko"/>
              <a:t>Create and deliver professional, advanced, and feature-rich tests online easily.</a:t>
            </a:r>
            <a:endParaRPr/>
          </a:p>
          <a:p>
            <a:pPr marL="0" marR="0" lvl="0" indent="0" algn="l" rtl="0">
              <a:lnSpc>
                <a:spcPct val="115000"/>
              </a:lnSpc>
              <a:spcBef>
                <a:spcPts val="0"/>
              </a:spcBef>
              <a:spcAft>
                <a:spcPts val="0"/>
              </a:spcAft>
              <a:buNone/>
            </a:pPr>
            <a:br>
              <a:rPr lang="ko" sz="1200" b="1"/>
            </a:br>
            <a:br>
              <a:rPr lang="ko" sz="1200" b="1"/>
            </a:br>
            <a:endParaRPr sz="1200" b="1"/>
          </a:p>
          <a:p>
            <a:pPr marL="0" marR="0" lvl="0" indent="0" algn="l" rtl="0">
              <a:lnSpc>
                <a:spcPct val="115000"/>
              </a:lnSpc>
              <a:spcBef>
                <a:spcPts val="0"/>
              </a:spcBef>
              <a:spcAft>
                <a:spcPts val="0"/>
              </a:spcAft>
              <a:buNone/>
            </a:pPr>
            <a:endParaRPr sz="1200"/>
          </a:p>
          <a:p>
            <a:pPr marL="457200" marR="0" lvl="0" indent="-304800" algn="l" rtl="0">
              <a:lnSpc>
                <a:spcPct val="115000"/>
              </a:lnSpc>
              <a:spcBef>
                <a:spcPts val="0"/>
              </a:spcBef>
              <a:spcAft>
                <a:spcPts val="0"/>
              </a:spcAft>
              <a:buSzPts val="1200"/>
              <a:buChar char="●"/>
            </a:pPr>
            <a:r>
              <a:rPr lang="ko" sz="1200"/>
              <a:t>Mobile/Tablet ready</a:t>
            </a:r>
            <a:endParaRPr sz="1200"/>
          </a:p>
          <a:p>
            <a:pPr marL="457200" marR="0" lvl="0" indent="-304800" algn="l" rtl="0">
              <a:lnSpc>
                <a:spcPct val="115000"/>
              </a:lnSpc>
              <a:spcBef>
                <a:spcPts val="0"/>
              </a:spcBef>
              <a:spcAft>
                <a:spcPts val="0"/>
              </a:spcAft>
              <a:buSzPts val="1200"/>
              <a:buChar char="●"/>
            </a:pPr>
            <a:r>
              <a:rPr lang="ko" sz="1200"/>
              <a:t>Get granular insights </a:t>
            </a:r>
            <a:endParaRPr sz="1200"/>
          </a:p>
          <a:p>
            <a:pPr marL="0" marR="0" lvl="0" indent="0" algn="l" rtl="0">
              <a:lnSpc>
                <a:spcPct val="115000"/>
              </a:lnSpc>
              <a:spcBef>
                <a:spcPts val="0"/>
              </a:spcBef>
              <a:spcAft>
                <a:spcPts val="0"/>
              </a:spcAft>
              <a:buNone/>
            </a:pPr>
            <a:r>
              <a:rPr lang="ko" sz="1200"/>
              <a:t>            (학습분석 도구)</a:t>
            </a:r>
            <a:endParaRPr sz="1200"/>
          </a:p>
          <a:p>
            <a:pPr marL="457200" marR="0" lvl="0" indent="-304800" algn="l" rtl="0">
              <a:lnSpc>
                <a:spcPct val="115000"/>
              </a:lnSpc>
              <a:spcBef>
                <a:spcPts val="0"/>
              </a:spcBef>
              <a:spcAft>
                <a:spcPts val="0"/>
              </a:spcAft>
              <a:buSzPts val="1200"/>
              <a:buChar char="●"/>
            </a:pPr>
            <a:r>
              <a:rPr lang="ko" sz="1200"/>
              <a:t>Blended Learning</a:t>
            </a:r>
            <a:endParaRPr sz="1200"/>
          </a:p>
        </p:txBody>
      </p:sp>
      <p:graphicFrame>
        <p:nvGraphicFramePr>
          <p:cNvPr id="399" name="Shape 399"/>
          <p:cNvGraphicFramePr/>
          <p:nvPr/>
        </p:nvGraphicFramePr>
        <p:xfrm>
          <a:off x="3332000" y="2626650"/>
          <a:ext cx="5627625" cy="2011500"/>
        </p:xfrm>
        <a:graphic>
          <a:graphicData uri="http://schemas.openxmlformats.org/drawingml/2006/table">
            <a:tbl>
              <a:tblPr>
                <a:noFill/>
                <a:tableStyleId>{A8BEDD05-9275-4FD4-B5DD-3750A8255DC4}</a:tableStyleId>
              </a:tblPr>
              <a:tblGrid>
                <a:gridCol w="1875875">
                  <a:extLst>
                    <a:ext uri="{9D8B030D-6E8A-4147-A177-3AD203B41FA5}">
                      <a16:colId xmlns:a16="http://schemas.microsoft.com/office/drawing/2014/main" val="20000"/>
                    </a:ext>
                  </a:extLst>
                </a:gridCol>
                <a:gridCol w="1875875">
                  <a:extLst>
                    <a:ext uri="{9D8B030D-6E8A-4147-A177-3AD203B41FA5}">
                      <a16:colId xmlns:a16="http://schemas.microsoft.com/office/drawing/2014/main" val="20001"/>
                    </a:ext>
                  </a:extLst>
                </a:gridCol>
                <a:gridCol w="1875875">
                  <a:extLst>
                    <a:ext uri="{9D8B030D-6E8A-4147-A177-3AD203B41FA5}">
                      <a16:colId xmlns:a16="http://schemas.microsoft.com/office/drawing/2014/main" val="20002"/>
                    </a:ext>
                  </a:extLst>
                </a:gridCol>
              </a:tblGrid>
              <a:tr h="0">
                <a:tc>
                  <a:txBody>
                    <a:bodyPr/>
                    <a:lstStyle/>
                    <a:p>
                      <a:pPr marL="0" lvl="0" indent="0" rtl="0">
                        <a:spcBef>
                          <a:spcPts val="0"/>
                        </a:spcBef>
                        <a:spcAft>
                          <a:spcPts val="0"/>
                        </a:spcAft>
                        <a:buNone/>
                      </a:pPr>
                      <a:r>
                        <a:rPr lang="ko" sz="1000"/>
                        <a:t>All-in-One Testing Platform</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Intuitive Test Creation Wizard</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Flexible Discounts &amp; Coupons</a:t>
                      </a:r>
                      <a:endParaRPr sz="1000"/>
                    </a:p>
                  </a:txBody>
                  <a:tcPr marL="91425" marR="91425" marT="91425" marB="91425">
                    <a:solidFill>
                      <a:srgbClr val="EFEFEF"/>
                    </a:solidFill>
                  </a:tcPr>
                </a:tc>
                <a:extLst>
                  <a:ext uri="{0D108BD9-81ED-4DB2-BD59-A6C34878D82A}">
                    <a16:rowId xmlns:a16="http://schemas.microsoft.com/office/drawing/2014/main" val="10000"/>
                  </a:ext>
                </a:extLst>
              </a:tr>
              <a:tr h="0">
                <a:tc>
                  <a:txBody>
                    <a:bodyPr/>
                    <a:lstStyle/>
                    <a:p>
                      <a:pPr marL="0" lvl="0" indent="0" rtl="0">
                        <a:spcBef>
                          <a:spcPts val="0"/>
                        </a:spcBef>
                        <a:spcAft>
                          <a:spcPts val="0"/>
                        </a:spcAft>
                        <a:buNone/>
                      </a:pPr>
                      <a:r>
                        <a:rPr lang="ko" sz="1000"/>
                        <a:t>Fully customizable</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Tests Types</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Powerful Reporting</a:t>
                      </a:r>
                      <a:endParaRPr sz="1000"/>
                    </a:p>
                  </a:txBody>
                  <a:tcPr marL="91425" marR="91425" marT="91425" marB="91425">
                    <a:solidFill>
                      <a:srgbClr val="EFEFEF"/>
                    </a:solidFill>
                  </a:tcPr>
                </a:tc>
                <a:extLst>
                  <a:ext uri="{0D108BD9-81ED-4DB2-BD59-A6C34878D82A}">
                    <a16:rowId xmlns:a16="http://schemas.microsoft.com/office/drawing/2014/main" val="10001"/>
                  </a:ext>
                </a:extLst>
              </a:tr>
              <a:tr h="0">
                <a:tc>
                  <a:txBody>
                    <a:bodyPr/>
                    <a:lstStyle/>
                    <a:p>
                      <a:pPr marL="0" lvl="0" indent="0" rtl="0">
                        <a:spcBef>
                          <a:spcPts val="0"/>
                        </a:spcBef>
                        <a:spcAft>
                          <a:spcPts val="0"/>
                        </a:spcAft>
                        <a:buNone/>
                      </a:pPr>
                      <a:r>
                        <a:rPr lang="ko" sz="1000"/>
                        <a:t>Scoring algorithms</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Adaptive Testing Algorithm</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Enroll New Students</a:t>
                      </a:r>
                      <a:endParaRPr sz="1000"/>
                    </a:p>
                  </a:txBody>
                  <a:tcPr marL="91425" marR="91425" marT="91425" marB="91425">
                    <a:solidFill>
                      <a:srgbClr val="EFEFEF"/>
                    </a:solidFill>
                  </a:tcP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ko" sz="1000"/>
                        <a:t>Advanced Question Types</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Responsive Layout</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Marketing Emails</a:t>
                      </a:r>
                      <a:endParaRPr sz="1000"/>
                    </a:p>
                  </a:txBody>
                  <a:tcPr marL="91425" marR="91425" marT="91425" marB="91425">
                    <a:solidFill>
                      <a:srgbClr val="EFEFEF"/>
                    </a:solidFill>
                  </a:tcPr>
                </a:tc>
                <a:extLst>
                  <a:ext uri="{0D108BD9-81ED-4DB2-BD59-A6C34878D82A}">
                    <a16:rowId xmlns:a16="http://schemas.microsoft.com/office/drawing/2014/main" val="10003"/>
                  </a:ext>
                </a:extLst>
              </a:tr>
              <a:tr h="323975">
                <a:tc>
                  <a:txBody>
                    <a:bodyPr/>
                    <a:lstStyle/>
                    <a:p>
                      <a:pPr marL="0" lvl="0" indent="0" rtl="0">
                        <a:spcBef>
                          <a:spcPts val="0"/>
                        </a:spcBef>
                        <a:spcAft>
                          <a:spcPts val="0"/>
                        </a:spcAft>
                        <a:buNone/>
                      </a:pPr>
                      <a:r>
                        <a:rPr lang="ko" sz="1000"/>
                        <a:t>Whiteboard Editor Support</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Centralized Administration</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Integrated E-commerce</a:t>
                      </a:r>
                      <a:endParaRPr sz="1000"/>
                    </a:p>
                  </a:txBody>
                  <a:tcPr marL="91425" marR="91425" marT="91425" marB="91425">
                    <a:solidFill>
                      <a:srgbClr val="EFEFEF"/>
                    </a:solidFill>
                  </a:tcPr>
                </a:tc>
                <a:extLst>
                  <a:ext uri="{0D108BD9-81ED-4DB2-BD59-A6C34878D82A}">
                    <a16:rowId xmlns:a16="http://schemas.microsoft.com/office/drawing/2014/main" val="10004"/>
                  </a:ext>
                </a:extLst>
              </a:tr>
              <a:tr h="323975">
                <a:tc>
                  <a:txBody>
                    <a:bodyPr/>
                    <a:lstStyle/>
                    <a:p>
                      <a:pPr marL="0" lvl="0" indent="0" rtl="0">
                        <a:spcBef>
                          <a:spcPts val="0"/>
                        </a:spcBef>
                        <a:spcAft>
                          <a:spcPts val="0"/>
                        </a:spcAft>
                        <a:buNone/>
                      </a:pPr>
                      <a:r>
                        <a:rPr lang="ko" sz="1000"/>
                        <a:t>Detailed Test Results</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User groups</a:t>
                      </a:r>
                      <a:endParaRPr sz="1000"/>
                    </a:p>
                  </a:txBody>
                  <a:tcPr marL="91425" marR="91425" marT="91425" marB="91425">
                    <a:solidFill>
                      <a:srgbClr val="EFEFEF"/>
                    </a:solidFill>
                  </a:tcPr>
                </a:tc>
                <a:tc>
                  <a:txBody>
                    <a:bodyPr/>
                    <a:lstStyle/>
                    <a:p>
                      <a:pPr marL="0" lvl="0" indent="0" rtl="0">
                        <a:spcBef>
                          <a:spcPts val="0"/>
                        </a:spcBef>
                        <a:spcAft>
                          <a:spcPts val="0"/>
                        </a:spcAft>
                        <a:buNone/>
                      </a:pPr>
                      <a:r>
                        <a:rPr lang="ko" sz="1000"/>
                        <a:t>Award Certificates</a:t>
                      </a:r>
                      <a:endParaRPr sz="1000"/>
                    </a:p>
                  </a:txBody>
                  <a:tcPr marL="91425" marR="91425" marT="91425" marB="91425">
                    <a:solidFill>
                      <a:srgbClr val="EFEFEF"/>
                    </a:solidFill>
                  </a:tcPr>
                </a:tc>
                <a:extLst>
                  <a:ext uri="{0D108BD9-81ED-4DB2-BD59-A6C34878D82A}">
                    <a16:rowId xmlns:a16="http://schemas.microsoft.com/office/drawing/2014/main" val="10005"/>
                  </a:ext>
                </a:extLst>
              </a:tr>
            </a:tbl>
          </a:graphicData>
        </a:graphic>
      </p:graphicFrame>
      <p:sp>
        <p:nvSpPr>
          <p:cNvPr id="400" name="Shape 400"/>
          <p:cNvSpPr/>
          <p:nvPr/>
        </p:nvSpPr>
        <p:spPr>
          <a:xfrm>
            <a:off x="5722363" y="23602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sp>
        <p:nvSpPr>
          <p:cNvPr id="401" name="Shape 401"/>
          <p:cNvSpPr/>
          <p:nvPr/>
        </p:nvSpPr>
        <p:spPr>
          <a:xfrm>
            <a:off x="771088" y="24385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sp>
        <p:nvSpPr>
          <p:cNvPr id="402" name="Shape 402"/>
          <p:cNvSpPr/>
          <p:nvPr/>
        </p:nvSpPr>
        <p:spPr>
          <a:xfrm>
            <a:off x="402525" y="2704950"/>
            <a:ext cx="2204400" cy="11733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311700" y="952025"/>
            <a:ext cx="8520600" cy="3617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3.    Online Virtual Classroom</a:t>
            </a:r>
            <a:endParaRPr b="1"/>
          </a:p>
          <a:p>
            <a:pPr marL="0" marR="0" lvl="0" indent="0" algn="l" rtl="0">
              <a:lnSpc>
                <a:spcPct val="115000"/>
              </a:lnSpc>
              <a:spcBef>
                <a:spcPts val="0"/>
              </a:spcBef>
              <a:spcAft>
                <a:spcPts val="0"/>
              </a:spcAft>
              <a:buNone/>
            </a:pPr>
            <a:r>
              <a:rPr lang="ko" sz="1400">
                <a:solidFill>
                  <a:srgbClr val="000000"/>
                </a:solidFill>
              </a:rPr>
              <a:t>WebRTC based Ultra HD video conferencing with great resiliency and multiple full HD participants in real time without having to install additional plugins.</a:t>
            </a:r>
            <a:br>
              <a:rPr lang="ko" sz="1400">
                <a:solidFill>
                  <a:srgbClr val="000000"/>
                </a:solidFill>
              </a:rPr>
            </a:br>
            <a:endParaRPr sz="1100">
              <a:solidFill>
                <a:srgbClr val="000000"/>
              </a:solidFill>
            </a:endParaRPr>
          </a:p>
        </p:txBody>
      </p:sp>
      <p:sp>
        <p:nvSpPr>
          <p:cNvPr id="408" name="Shape 4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4 개 핵심 플랫폼 소개</a:t>
            </a:r>
            <a:endParaRPr/>
          </a:p>
        </p:txBody>
      </p:sp>
      <p:sp>
        <p:nvSpPr>
          <p:cNvPr id="409" name="Shape 409"/>
          <p:cNvSpPr txBox="1"/>
          <p:nvPr/>
        </p:nvSpPr>
        <p:spPr>
          <a:xfrm>
            <a:off x="6785575" y="0"/>
            <a:ext cx="2358300" cy="728400"/>
          </a:xfrm>
          <a:prstGeom prst="rect">
            <a:avLst/>
          </a:prstGeom>
          <a:solidFill>
            <a:srgbClr val="EFEFE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rgbClr val="434343"/>
                </a:solidFill>
                <a:latin typeface="Roboto"/>
                <a:ea typeface="Roboto"/>
                <a:cs typeface="Roboto"/>
                <a:sym typeface="Roboto"/>
              </a:rPr>
              <a:t>Built with </a:t>
            </a:r>
            <a:r>
              <a:rPr lang="ko" sz="1800" b="1">
                <a:solidFill>
                  <a:srgbClr val="434343"/>
                </a:solidFill>
                <a:latin typeface="Roboto"/>
                <a:ea typeface="Roboto"/>
                <a:cs typeface="Roboto"/>
                <a:sym typeface="Roboto"/>
              </a:rPr>
              <a:t>HTML5 </a:t>
            </a:r>
            <a:r>
              <a:rPr lang="ko" sz="1800">
                <a:solidFill>
                  <a:srgbClr val="434343"/>
                </a:solidFill>
                <a:latin typeface="Roboto"/>
                <a:ea typeface="Roboto"/>
                <a:cs typeface="Roboto"/>
                <a:sym typeface="Roboto"/>
              </a:rPr>
              <a:t>Powered by </a:t>
            </a:r>
            <a:r>
              <a:rPr lang="ko" sz="1800" b="1">
                <a:solidFill>
                  <a:srgbClr val="434343"/>
                </a:solidFill>
                <a:latin typeface="Roboto"/>
                <a:ea typeface="Roboto"/>
                <a:cs typeface="Roboto"/>
                <a:sym typeface="Roboto"/>
              </a:rPr>
              <a:t>WebRTC</a:t>
            </a:r>
            <a:endParaRPr sz="1800" b="1">
              <a:solidFill>
                <a:srgbClr val="434343"/>
              </a:solidFill>
              <a:latin typeface="Roboto"/>
              <a:ea typeface="Roboto"/>
              <a:cs typeface="Roboto"/>
              <a:sym typeface="Roboto"/>
            </a:endParaRPr>
          </a:p>
        </p:txBody>
      </p:sp>
      <p:sp>
        <p:nvSpPr>
          <p:cNvPr id="410" name="Shape 410"/>
          <p:cNvSpPr txBox="1"/>
          <p:nvPr/>
        </p:nvSpPr>
        <p:spPr>
          <a:xfrm>
            <a:off x="0" y="4913475"/>
            <a:ext cx="6823800" cy="230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a:solidFill>
                  <a:srgbClr val="EFEFEF"/>
                </a:solidFill>
                <a:latin typeface="Roboto"/>
                <a:ea typeface="Roboto"/>
                <a:cs typeface="Roboto"/>
                <a:sym typeface="Roboto"/>
              </a:rPr>
              <a:t>https://www.braincert.com/online-virtual-classroom#vc_features</a:t>
            </a:r>
            <a:endParaRPr sz="800">
              <a:solidFill>
                <a:srgbClr val="EFEFEF"/>
              </a:solidFill>
              <a:latin typeface="Roboto"/>
              <a:ea typeface="Roboto"/>
              <a:cs typeface="Roboto"/>
              <a:sym typeface="Roboto"/>
            </a:endParaRPr>
          </a:p>
        </p:txBody>
      </p:sp>
      <p:graphicFrame>
        <p:nvGraphicFramePr>
          <p:cNvPr id="411" name="Shape 411"/>
          <p:cNvGraphicFramePr/>
          <p:nvPr/>
        </p:nvGraphicFramePr>
        <p:xfrm>
          <a:off x="932800" y="2154525"/>
          <a:ext cx="7278400" cy="2742930"/>
        </p:xfrm>
        <a:graphic>
          <a:graphicData uri="http://schemas.openxmlformats.org/drawingml/2006/table">
            <a:tbl>
              <a:tblPr>
                <a:noFill/>
                <a:tableStyleId>{A8BEDD05-9275-4FD4-B5DD-3750A8255DC4}</a:tableStyleId>
              </a:tblPr>
              <a:tblGrid>
                <a:gridCol w="1748450">
                  <a:extLst>
                    <a:ext uri="{9D8B030D-6E8A-4147-A177-3AD203B41FA5}">
                      <a16:colId xmlns:a16="http://schemas.microsoft.com/office/drawing/2014/main" val="20000"/>
                    </a:ext>
                  </a:extLst>
                </a:gridCol>
                <a:gridCol w="1767575">
                  <a:extLst>
                    <a:ext uri="{9D8B030D-6E8A-4147-A177-3AD203B41FA5}">
                      <a16:colId xmlns:a16="http://schemas.microsoft.com/office/drawing/2014/main" val="20001"/>
                    </a:ext>
                  </a:extLst>
                </a:gridCol>
                <a:gridCol w="1955400">
                  <a:extLst>
                    <a:ext uri="{9D8B030D-6E8A-4147-A177-3AD203B41FA5}">
                      <a16:colId xmlns:a16="http://schemas.microsoft.com/office/drawing/2014/main" val="20002"/>
                    </a:ext>
                  </a:extLst>
                </a:gridCol>
                <a:gridCol w="1806975">
                  <a:extLst>
                    <a:ext uri="{9D8B030D-6E8A-4147-A177-3AD203B41FA5}">
                      <a16:colId xmlns:a16="http://schemas.microsoft.com/office/drawing/2014/main" val="20003"/>
                    </a:ext>
                  </a:extLst>
                </a:gridCol>
              </a:tblGrid>
              <a:tr h="0">
                <a:tc>
                  <a:txBody>
                    <a:bodyPr/>
                    <a:lstStyle/>
                    <a:p>
                      <a:pPr marL="0" lvl="0" indent="0" rtl="0">
                        <a:spcBef>
                          <a:spcPts val="0"/>
                        </a:spcBef>
                        <a:spcAft>
                          <a:spcPts val="0"/>
                        </a:spcAft>
                        <a:buNone/>
                      </a:pPr>
                      <a:r>
                        <a:rPr lang="ko" sz="800"/>
                        <a:t>Video Conference in HD</a:t>
                      </a:r>
                      <a:endParaRPr sz="800"/>
                    </a:p>
                  </a:txBody>
                  <a:tcPr marL="91425" marR="91425" marT="91425" marB="91425">
                    <a:lnR w="9525" cap="flat" cmpd="sng">
                      <a:solidFill>
                        <a:srgbClr val="9E9E9E"/>
                      </a:solidFill>
                      <a:prstDash val="solid"/>
                      <a:round/>
                      <a:headEnd type="none" w="sm" len="sm"/>
                      <a:tailEnd type="none" w="sm" len="sm"/>
                    </a:lnR>
                    <a:solidFill>
                      <a:srgbClr val="EFEFEF"/>
                    </a:solidFill>
                  </a:tcPr>
                </a:tc>
                <a:tc>
                  <a:txBody>
                    <a:bodyPr/>
                    <a:lstStyle/>
                    <a:p>
                      <a:pPr marL="0" lvl="0" indent="0" rtl="0">
                        <a:spcBef>
                          <a:spcPts val="0"/>
                        </a:spcBef>
                        <a:spcAft>
                          <a:spcPts val="0"/>
                        </a:spcAft>
                        <a:buNone/>
                      </a:pPr>
                      <a:r>
                        <a:rPr lang="ko" sz="800"/>
                        <a:t>High Quality VOIP</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Integrated Content Library</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Group Chat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0">
                <a:tc>
                  <a:txBody>
                    <a:bodyPr/>
                    <a:lstStyle/>
                    <a:p>
                      <a:pPr marL="0" lvl="0" indent="0" rtl="0">
                        <a:spcBef>
                          <a:spcPts val="0"/>
                        </a:spcBef>
                        <a:spcAft>
                          <a:spcPts val="0"/>
                        </a:spcAft>
                        <a:buNone/>
                      </a:pPr>
                      <a:r>
                        <a:rPr lang="ko" sz="800"/>
                        <a:t>Interactive Whiteboards</a:t>
                      </a:r>
                      <a:endParaRPr sz="800"/>
                    </a:p>
                  </a:txBody>
                  <a:tcPr marL="91425" marR="91425" marT="91425" marB="91425">
                    <a:lnR w="9525" cap="flat" cmpd="sng">
                      <a:solidFill>
                        <a:srgbClr val="9E9E9E"/>
                      </a:solidFill>
                      <a:prstDash val="solid"/>
                      <a:round/>
                      <a:headEnd type="none" w="sm" len="sm"/>
                      <a:tailEnd type="none" w="sm" len="sm"/>
                    </a:lnR>
                    <a:solidFill>
                      <a:srgbClr val="EFEFEF"/>
                    </a:solidFill>
                  </a:tcPr>
                </a:tc>
                <a:tc>
                  <a:txBody>
                    <a:bodyPr/>
                    <a:lstStyle/>
                    <a:p>
                      <a:pPr marL="0" lvl="0" indent="0" rtl="0">
                        <a:spcBef>
                          <a:spcPts val="0"/>
                        </a:spcBef>
                        <a:spcAft>
                          <a:spcPts val="0"/>
                        </a:spcAft>
                        <a:buNone/>
                      </a:pPr>
                      <a:r>
                        <a:rPr lang="ko" sz="800"/>
                        <a:t>Session Recording &amp; Playback</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Concatenate recorded files</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Share files in chat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0">
                <a:tc>
                  <a:txBody>
                    <a:bodyPr/>
                    <a:lstStyle/>
                    <a:p>
                      <a:pPr marL="0" lvl="0" indent="0" rtl="0">
                        <a:spcBef>
                          <a:spcPts val="0"/>
                        </a:spcBef>
                        <a:spcAft>
                          <a:spcPts val="0"/>
                        </a:spcAft>
                        <a:buNone/>
                      </a:pPr>
                      <a:r>
                        <a:rPr lang="ko" sz="800"/>
                        <a:t>Attendance report</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Countdown timer</a:t>
                      </a:r>
                      <a:endParaRPr sz="800"/>
                    </a:p>
                  </a:txBody>
                  <a:tcPr marL="91425" marR="91425" marT="91425" marB="91425">
                    <a:lnT w="9525" cap="flat" cmpd="sng">
                      <a:solidFill>
                        <a:srgbClr val="9E9E9E"/>
                      </a:solidFill>
                      <a:prstDash val="solid"/>
                      <a:round/>
                      <a:headEnd type="none" w="sm" len="sm"/>
                      <a:tailEnd type="none" w="sm" len="sm"/>
                    </a:lnT>
                    <a:solidFill>
                      <a:srgbClr val="EFEFEF"/>
                    </a:solidFill>
                  </a:tcPr>
                </a:tc>
                <a:tc>
                  <a:txBody>
                    <a:bodyPr/>
                    <a:lstStyle/>
                    <a:p>
                      <a:pPr marL="0" lvl="0" indent="0" rtl="0">
                        <a:spcBef>
                          <a:spcPts val="0"/>
                        </a:spcBef>
                        <a:spcAft>
                          <a:spcPts val="0"/>
                        </a:spcAft>
                        <a:buNone/>
                      </a:pPr>
                      <a:r>
                        <a:rPr lang="ko" sz="800"/>
                        <a:t>Free SSL Certificate</a:t>
                      </a:r>
                      <a:endParaRPr sz="800"/>
                    </a:p>
                  </a:txBody>
                  <a:tcPr marL="91425" marR="91425" marT="91425" marB="91425">
                    <a:lnT w="9525" cap="flat" cmpd="sng">
                      <a:solidFill>
                        <a:srgbClr val="9E9E9E"/>
                      </a:solidFill>
                      <a:prstDash val="solid"/>
                      <a:round/>
                      <a:headEnd type="none" w="sm" len="sm"/>
                      <a:tailEnd type="none" w="sm" len="sm"/>
                    </a:lnT>
                    <a:solidFill>
                      <a:srgbClr val="EFEFEF"/>
                    </a:solidFill>
                  </a:tcPr>
                </a:tc>
                <a:tc>
                  <a:txBody>
                    <a:bodyPr/>
                    <a:lstStyle/>
                    <a:p>
                      <a:pPr marL="0" lvl="0" indent="0" rtl="0">
                        <a:spcBef>
                          <a:spcPts val="0"/>
                        </a:spcBef>
                        <a:spcAft>
                          <a:spcPts val="0"/>
                        </a:spcAft>
                        <a:buNone/>
                      </a:pPr>
                      <a:r>
                        <a:rPr lang="ko" sz="800"/>
                        <a:t>Save chat transcripts</a:t>
                      </a:r>
                      <a:endParaRPr sz="800"/>
                    </a:p>
                  </a:txBody>
                  <a:tcPr marL="91425" marR="91425" marT="91425" marB="91425">
                    <a:lnT w="9525" cap="flat" cmpd="sng">
                      <a:solidFill>
                        <a:srgbClr val="9E9E9E"/>
                      </a:solidFill>
                      <a:prstDash val="solid"/>
                      <a:round/>
                      <a:headEnd type="none" w="sm" len="sm"/>
                      <a:tailEnd type="none" w="sm" len="sm"/>
                    </a:lnT>
                    <a:solidFill>
                      <a:srgbClr val="EFEFEF"/>
                    </a:solidFill>
                  </a:tcP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ko" sz="800"/>
                        <a:t>Rich Markup and Annotation</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Bandwidth check tool</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Wofram-Alpha Integration</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Touch screen support</a:t>
                      </a:r>
                      <a:endParaRPr sz="800"/>
                    </a:p>
                  </a:txBody>
                  <a:tcPr marL="91425" marR="91425" marT="91425" marB="91425">
                    <a:solidFill>
                      <a:srgbClr val="EFEFEF"/>
                    </a:solidFill>
                  </a:tcPr>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ko" sz="800"/>
                        <a:t>Powerful Moderation Tools</a:t>
                      </a:r>
                      <a:endParaRPr sz="800"/>
                    </a:p>
                  </a:txBody>
                  <a:tcPr marL="91425" marR="91425" marT="91425" marB="91425">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Integrated E-commerce</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LaTeX Equation Editor Support</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Group HTML5 Screen sharing</a:t>
                      </a:r>
                      <a:endParaRPr sz="800"/>
                    </a:p>
                  </a:txBody>
                  <a:tcPr marL="91425" marR="91425" marT="91425" marB="91425">
                    <a:solidFill>
                      <a:srgbClr val="EFEFEF"/>
                    </a:solidFill>
                  </a:tcPr>
                </a:tc>
                <a:extLst>
                  <a:ext uri="{0D108BD9-81ED-4DB2-BD59-A6C34878D82A}">
                    <a16:rowId xmlns:a16="http://schemas.microsoft.com/office/drawing/2014/main" val="10004"/>
                  </a:ext>
                </a:extLst>
              </a:tr>
              <a:tr h="0">
                <a:tc>
                  <a:txBody>
                    <a:bodyPr/>
                    <a:lstStyle/>
                    <a:p>
                      <a:pPr marL="0" lvl="0" indent="0" rtl="0">
                        <a:spcBef>
                          <a:spcPts val="0"/>
                        </a:spcBef>
                        <a:spcAft>
                          <a:spcPts val="0"/>
                        </a:spcAft>
                        <a:buNone/>
                      </a:pPr>
                      <a:r>
                        <a:rPr lang="ko" sz="800"/>
                        <a:t>“Raise Hand” Feature</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Prepare Classes in Advance</a:t>
                      </a:r>
                      <a:endParaRPr sz="800"/>
                    </a:p>
                  </a:txBody>
                  <a:tcPr marL="91425" marR="91425" marT="91425" marB="91425">
                    <a:lnL w="9525" cap="flat" cmpd="sng">
                      <a:solidFill>
                        <a:srgbClr val="9E9E9E"/>
                      </a:solidFill>
                      <a:prstDash val="solid"/>
                      <a:round/>
                      <a:headEnd type="none" w="sm" len="sm"/>
                      <a:tailEnd type="none" w="sm" len="sm"/>
                    </a:lnL>
                    <a:solidFill>
                      <a:srgbClr val="EFEFEF"/>
                    </a:solidFill>
                  </a:tcPr>
                </a:tc>
                <a:tc>
                  <a:txBody>
                    <a:bodyPr/>
                    <a:lstStyle/>
                    <a:p>
                      <a:pPr marL="0" lvl="0" indent="0" rtl="0">
                        <a:spcBef>
                          <a:spcPts val="0"/>
                        </a:spcBef>
                        <a:spcAft>
                          <a:spcPts val="0"/>
                        </a:spcAft>
                        <a:buNone/>
                      </a:pPr>
                      <a:r>
                        <a:rPr lang="ko" sz="800"/>
                        <a:t>Schedule recurring classes</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RTL Support</a:t>
                      </a:r>
                      <a:endParaRPr sz="800"/>
                    </a:p>
                  </a:txBody>
                  <a:tcPr marL="91425" marR="91425" marT="91425" marB="91425">
                    <a:solidFill>
                      <a:srgbClr val="EFEFEF"/>
                    </a:solidFill>
                  </a:tcPr>
                </a:tc>
                <a:extLst>
                  <a:ext uri="{0D108BD9-81ED-4DB2-BD59-A6C34878D82A}">
                    <a16:rowId xmlns:a16="http://schemas.microsoft.com/office/drawing/2014/main" val="10005"/>
                  </a:ext>
                </a:extLst>
              </a:tr>
              <a:tr h="0">
                <a:tc>
                  <a:txBody>
                    <a:bodyPr/>
                    <a:lstStyle/>
                    <a:p>
                      <a:pPr marL="0" lvl="0" indent="0" rtl="0">
                        <a:spcBef>
                          <a:spcPts val="0"/>
                        </a:spcBef>
                        <a:spcAft>
                          <a:spcPts val="0"/>
                        </a:spcAft>
                        <a:buNone/>
                      </a:pPr>
                      <a:r>
                        <a:rPr lang="ko" sz="800"/>
                        <a:t>Online Polls and Surveys</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BreakOut Rooms Support</a:t>
                      </a:r>
                      <a:endParaRPr sz="800"/>
                    </a:p>
                  </a:txBody>
                  <a:tcPr marL="91425" marR="91425" marT="91425" marB="91425">
                    <a:lnL w="9525" cap="flat" cmpd="sng">
                      <a:solidFill>
                        <a:srgbClr val="9E9E9E"/>
                      </a:solidFill>
                      <a:prstDash val="solid"/>
                      <a:round/>
                      <a:headEnd type="none" w="sm" len="sm"/>
                      <a:tailEnd type="none" w="sm" len="sm"/>
                    </a:lnL>
                    <a:solidFill>
                      <a:srgbClr val="EFEFEF"/>
                    </a:solidFill>
                  </a:tcPr>
                </a:tc>
                <a:tc>
                  <a:txBody>
                    <a:bodyPr/>
                    <a:lstStyle/>
                    <a:p>
                      <a:pPr marL="0" lvl="0" indent="0" rtl="0">
                        <a:spcBef>
                          <a:spcPts val="0"/>
                        </a:spcBef>
                        <a:spcAft>
                          <a:spcPts val="0"/>
                        </a:spcAft>
                        <a:buNone/>
                      </a:pPr>
                      <a:r>
                        <a:rPr lang="ko" sz="800"/>
                        <a:t>Global Region Selection</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Media Web Player</a:t>
                      </a:r>
                      <a:endParaRPr sz="800"/>
                    </a:p>
                  </a:txBody>
                  <a:tcPr marL="91425" marR="91425" marT="91425" marB="91425">
                    <a:solidFill>
                      <a:srgbClr val="EFEFEF"/>
                    </a:solidFill>
                  </a:tcPr>
                </a:tc>
                <a:extLst>
                  <a:ext uri="{0D108BD9-81ED-4DB2-BD59-A6C34878D82A}">
                    <a16:rowId xmlns:a16="http://schemas.microsoft.com/office/drawing/2014/main" val="10006"/>
                  </a:ext>
                </a:extLst>
              </a:tr>
              <a:tr h="0">
                <a:tc>
                  <a:txBody>
                    <a:bodyPr/>
                    <a:lstStyle/>
                    <a:p>
                      <a:pPr marL="0" lvl="0" indent="0" rtl="0">
                        <a:spcBef>
                          <a:spcPts val="0"/>
                        </a:spcBef>
                        <a:spcAft>
                          <a:spcPts val="0"/>
                        </a:spcAft>
                        <a:buNone/>
                      </a:pPr>
                      <a:r>
                        <a:rPr lang="ko" sz="800"/>
                        <a:t>Multiple language support</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iCal integration</a:t>
                      </a:r>
                      <a:endParaRPr sz="800"/>
                    </a:p>
                  </a:txBody>
                  <a:tcPr marL="91425" marR="91425" marT="91425" marB="91425">
                    <a:lnL w="9525" cap="flat" cmpd="sng">
                      <a:solidFill>
                        <a:srgbClr val="9E9E9E"/>
                      </a:solidFill>
                      <a:prstDash val="solid"/>
                      <a:round/>
                      <a:headEnd type="none" w="sm" len="sm"/>
                      <a:tailEnd type="none" w="sm" len="sm"/>
                    </a:lnL>
                    <a:solidFill>
                      <a:srgbClr val="EFEFEF"/>
                    </a:solidFill>
                  </a:tcPr>
                </a:tc>
                <a:tc>
                  <a:txBody>
                    <a:bodyPr/>
                    <a:lstStyle/>
                    <a:p>
                      <a:pPr marL="0" lvl="0" indent="0" rtl="0">
                        <a:spcBef>
                          <a:spcPts val="0"/>
                        </a:spcBef>
                        <a:spcAft>
                          <a:spcPts val="0"/>
                        </a:spcAft>
                        <a:buNone/>
                      </a:pPr>
                      <a:r>
                        <a:rPr lang="ko" sz="800"/>
                        <a:t>Secure email invitation</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Secure Media Streaming</a:t>
                      </a:r>
                      <a:endParaRPr sz="800"/>
                    </a:p>
                  </a:txBody>
                  <a:tcPr marL="91425" marR="91425" marT="91425" marB="91425">
                    <a:solidFill>
                      <a:srgbClr val="EFEFEF"/>
                    </a:solidFill>
                  </a:tcPr>
                </a:tc>
                <a:extLst>
                  <a:ext uri="{0D108BD9-81ED-4DB2-BD59-A6C34878D82A}">
                    <a16:rowId xmlns:a16="http://schemas.microsoft.com/office/drawing/2014/main" val="10007"/>
                  </a:ext>
                </a:extLst>
              </a:tr>
              <a:tr h="0">
                <a:tc>
                  <a:txBody>
                    <a:bodyPr/>
                    <a:lstStyle/>
                    <a:p>
                      <a:pPr marL="0" lvl="0" indent="0" rtl="0">
                        <a:spcBef>
                          <a:spcPts val="0"/>
                        </a:spcBef>
                        <a:spcAft>
                          <a:spcPts val="0"/>
                        </a:spcAft>
                        <a:buNone/>
                      </a:pPr>
                      <a:r>
                        <a:rPr lang="ko" sz="800"/>
                        <a:t>Network Traversal</a:t>
                      </a:r>
                      <a:endParaRPr sz="8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800"/>
                        <a:t>WARP technology</a:t>
                      </a:r>
                      <a:endParaRPr sz="800"/>
                    </a:p>
                  </a:txBody>
                  <a:tcPr marL="91425" marR="91425" marT="91425" marB="91425">
                    <a:lnL w="9525" cap="flat" cmpd="sng">
                      <a:solidFill>
                        <a:srgbClr val="9E9E9E"/>
                      </a:solidFill>
                      <a:prstDash val="solid"/>
                      <a:round/>
                      <a:headEnd type="none" w="sm" len="sm"/>
                      <a:tailEnd type="none" w="sm" len="sm"/>
                    </a:lnL>
                    <a:solidFill>
                      <a:srgbClr val="EFEFEF"/>
                    </a:solidFill>
                  </a:tcPr>
                </a:tc>
                <a:tc>
                  <a:txBody>
                    <a:bodyPr/>
                    <a:lstStyle/>
                    <a:p>
                      <a:pPr marL="0" lvl="0" indent="0" rtl="0">
                        <a:spcBef>
                          <a:spcPts val="0"/>
                        </a:spcBef>
                        <a:spcAft>
                          <a:spcPts val="0"/>
                        </a:spcAft>
                        <a:buNone/>
                      </a:pPr>
                      <a:r>
                        <a:rPr lang="ko" sz="800"/>
                        <a:t>Session heartbeat</a:t>
                      </a:r>
                      <a:endParaRPr sz="800"/>
                    </a:p>
                  </a:txBody>
                  <a:tcPr marL="91425" marR="91425" marT="91425" marB="91425">
                    <a:solidFill>
                      <a:srgbClr val="EFEFEF"/>
                    </a:solidFill>
                  </a:tcPr>
                </a:tc>
                <a:tc>
                  <a:txBody>
                    <a:bodyPr/>
                    <a:lstStyle/>
                    <a:p>
                      <a:pPr marL="0" lvl="0" indent="0" rtl="0">
                        <a:spcBef>
                          <a:spcPts val="0"/>
                        </a:spcBef>
                        <a:spcAft>
                          <a:spcPts val="0"/>
                        </a:spcAft>
                        <a:buNone/>
                      </a:pPr>
                      <a:r>
                        <a:rPr lang="ko" sz="800"/>
                        <a:t>Developer API</a:t>
                      </a:r>
                      <a:endParaRPr sz="800"/>
                    </a:p>
                  </a:txBody>
                  <a:tcPr marL="91425" marR="91425" marT="91425" marB="91425">
                    <a:solidFill>
                      <a:srgbClr val="EFEFEF"/>
                    </a:solidFill>
                  </a:tcPr>
                </a:tc>
                <a:extLst>
                  <a:ext uri="{0D108BD9-81ED-4DB2-BD59-A6C34878D82A}">
                    <a16:rowId xmlns:a16="http://schemas.microsoft.com/office/drawing/2014/main" val="10008"/>
                  </a:ext>
                </a:extLst>
              </a:tr>
            </a:tbl>
          </a:graphicData>
        </a:graphic>
      </p:graphicFrame>
      <p:sp>
        <p:nvSpPr>
          <p:cNvPr id="412" name="Shape 412"/>
          <p:cNvSpPr/>
          <p:nvPr/>
        </p:nvSpPr>
        <p:spPr>
          <a:xfrm>
            <a:off x="3679388" y="1888125"/>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89750" y="1795550"/>
            <a:ext cx="2632500" cy="28752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txBox="1">
            <a:spLocks noGrp="1"/>
          </p:cNvSpPr>
          <p:nvPr>
            <p:ph type="body" idx="1"/>
          </p:nvPr>
        </p:nvSpPr>
        <p:spPr>
          <a:xfrm>
            <a:off x="311700" y="952025"/>
            <a:ext cx="8520600" cy="3617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3.    Online Virtual Classroom </a:t>
            </a:r>
            <a:endParaRPr>
              <a:solidFill>
                <a:srgbClr val="000000"/>
              </a:solidFill>
            </a:endParaRPr>
          </a:p>
          <a:p>
            <a:pPr marL="0" marR="0" lvl="0" indent="0" algn="l" rtl="0">
              <a:lnSpc>
                <a:spcPct val="115000"/>
              </a:lnSpc>
              <a:spcBef>
                <a:spcPts val="0"/>
              </a:spcBef>
              <a:spcAft>
                <a:spcPts val="0"/>
              </a:spcAft>
              <a:buNone/>
            </a:pPr>
            <a:br>
              <a:rPr lang="ko" sz="1200" b="1"/>
            </a:br>
            <a:endParaRPr sz="1100">
              <a:solidFill>
                <a:srgbClr val="000000"/>
              </a:solidFill>
            </a:endParaRPr>
          </a:p>
        </p:txBody>
      </p:sp>
      <p:pic>
        <p:nvPicPr>
          <p:cNvPr id="419" name="Shape 419"/>
          <p:cNvPicPr preferRelativeResize="0"/>
          <p:nvPr/>
        </p:nvPicPr>
        <p:blipFill rotWithShape="1">
          <a:blip r:embed="rId3">
            <a:alphaModFix/>
          </a:blip>
          <a:srcRect l="31871" r="32410" b="87065"/>
          <a:stretch/>
        </p:blipFill>
        <p:spPr>
          <a:xfrm>
            <a:off x="5963500" y="2170188"/>
            <a:ext cx="2070176" cy="423950"/>
          </a:xfrm>
          <a:prstGeom prst="rect">
            <a:avLst/>
          </a:prstGeom>
          <a:noFill/>
          <a:ln>
            <a:noFill/>
          </a:ln>
        </p:spPr>
      </p:pic>
      <p:sp>
        <p:nvSpPr>
          <p:cNvPr id="420" name="Shape 4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4 개 핵심 플랫폼 소개</a:t>
            </a:r>
            <a:endParaRPr/>
          </a:p>
        </p:txBody>
      </p:sp>
      <p:sp>
        <p:nvSpPr>
          <p:cNvPr id="421" name="Shape 421"/>
          <p:cNvSpPr txBox="1"/>
          <p:nvPr/>
        </p:nvSpPr>
        <p:spPr>
          <a:xfrm>
            <a:off x="0" y="4913475"/>
            <a:ext cx="6823800" cy="230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a:solidFill>
                  <a:srgbClr val="EFEFEF"/>
                </a:solidFill>
                <a:latin typeface="Roboto"/>
                <a:ea typeface="Roboto"/>
                <a:cs typeface="Roboto"/>
                <a:sym typeface="Roboto"/>
              </a:rPr>
              <a:t>https://www.braincert.com/online-virtual-classroom#vc_features</a:t>
            </a:r>
            <a:endParaRPr sz="800">
              <a:solidFill>
                <a:srgbClr val="EFEFEF"/>
              </a:solidFill>
              <a:latin typeface="Roboto"/>
              <a:ea typeface="Roboto"/>
              <a:cs typeface="Roboto"/>
              <a:sym typeface="Roboto"/>
            </a:endParaRPr>
          </a:p>
        </p:txBody>
      </p:sp>
      <p:pic>
        <p:nvPicPr>
          <p:cNvPr id="422" name="Shape 422"/>
          <p:cNvPicPr preferRelativeResize="0"/>
          <p:nvPr/>
        </p:nvPicPr>
        <p:blipFill rotWithShape="1">
          <a:blip r:embed="rId3">
            <a:alphaModFix/>
          </a:blip>
          <a:srcRect t="20056" r="1555" b="3332"/>
          <a:stretch/>
        </p:blipFill>
        <p:spPr>
          <a:xfrm>
            <a:off x="3412225" y="2562175"/>
            <a:ext cx="5705526" cy="2511050"/>
          </a:xfrm>
          <a:prstGeom prst="rect">
            <a:avLst/>
          </a:prstGeom>
          <a:noFill/>
          <a:ln>
            <a:noFill/>
          </a:ln>
        </p:spPr>
      </p:pic>
      <p:pic>
        <p:nvPicPr>
          <p:cNvPr id="423" name="Shape 423"/>
          <p:cNvPicPr preferRelativeResize="0"/>
          <p:nvPr/>
        </p:nvPicPr>
        <p:blipFill>
          <a:blip r:embed="rId4">
            <a:alphaModFix/>
          </a:blip>
          <a:stretch>
            <a:fillRect/>
          </a:stretch>
        </p:blipFill>
        <p:spPr>
          <a:xfrm>
            <a:off x="4898413" y="1118175"/>
            <a:ext cx="3944749" cy="1115925"/>
          </a:xfrm>
          <a:prstGeom prst="rect">
            <a:avLst/>
          </a:prstGeom>
          <a:noFill/>
          <a:ln>
            <a:noFill/>
          </a:ln>
        </p:spPr>
      </p:pic>
      <p:sp>
        <p:nvSpPr>
          <p:cNvPr id="424" name="Shape 424"/>
          <p:cNvSpPr txBox="1"/>
          <p:nvPr/>
        </p:nvSpPr>
        <p:spPr>
          <a:xfrm>
            <a:off x="236425" y="1757075"/>
            <a:ext cx="3000000" cy="3000000"/>
          </a:xfrm>
          <a:prstGeom prst="rect">
            <a:avLst/>
          </a:prstGeom>
          <a:noFill/>
          <a:ln>
            <a:noFill/>
          </a:ln>
        </p:spPr>
        <p:txBody>
          <a:bodyPr spcFirstLastPara="1" wrap="square" lIns="91425" tIns="91425" rIns="91425" bIns="91425" anchor="ctr" anchorCtr="0">
            <a:noAutofit/>
          </a:bodyPr>
          <a:lstStyle/>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Enlarged Video Conference</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Fluid Whiteboard Experience</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Line Tools And Shapes</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Document Reader and Annotation Tool</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Cloud Media Player</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Rtl Support</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Mobile/Tablet Support</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Network Traversal</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Custom Theme And Branding</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Latex Equation Editor</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Wolfram|Alpha</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Multi Screen Sharing</a:t>
            </a:r>
            <a:endParaRPr sz="1100">
              <a:latin typeface="Roboto"/>
              <a:ea typeface="Roboto"/>
              <a:cs typeface="Roboto"/>
              <a:sym typeface="Roboto"/>
            </a:endParaRPr>
          </a:p>
          <a:p>
            <a:pPr marL="457200" lvl="0" indent="-298450" rtl="0">
              <a:lnSpc>
                <a:spcPct val="115000"/>
              </a:lnSpc>
              <a:spcBef>
                <a:spcPts val="0"/>
              </a:spcBef>
              <a:spcAft>
                <a:spcPts val="0"/>
              </a:spcAft>
              <a:buClr>
                <a:srgbClr val="3B4C5C"/>
              </a:buClr>
              <a:buSzPts val="1100"/>
              <a:buFont typeface="Roboto"/>
              <a:buChar char="●"/>
            </a:pPr>
            <a:r>
              <a:rPr lang="ko" sz="1100">
                <a:latin typeface="Roboto"/>
                <a:ea typeface="Roboto"/>
                <a:cs typeface="Roboto"/>
                <a:sym typeface="Roboto"/>
              </a:rPr>
              <a:t>Multiple Language</a:t>
            </a:r>
            <a:endParaRPr sz="1100">
              <a:latin typeface="Roboto"/>
              <a:ea typeface="Roboto"/>
              <a:cs typeface="Roboto"/>
              <a:sym typeface="Roboto"/>
            </a:endParaRPr>
          </a:p>
        </p:txBody>
      </p:sp>
      <p:sp>
        <p:nvSpPr>
          <p:cNvPr id="425" name="Shape 425"/>
          <p:cNvSpPr/>
          <p:nvPr/>
        </p:nvSpPr>
        <p:spPr>
          <a:xfrm>
            <a:off x="815813" y="1542938"/>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ko" b="1"/>
              <a:t>4.    Unified Content Management: </a:t>
            </a:r>
            <a:r>
              <a:rPr lang="ko" sz="1400">
                <a:solidFill>
                  <a:srgbClr val="000000"/>
                </a:solidFill>
              </a:rPr>
              <a:t>Upload, embed, and manage contents from your local computer, Google Docs, Slideshare, Dropbox, Scribd, YouTube, Vimeo, and other supported sources - all in one place.</a:t>
            </a:r>
            <a:endParaRPr sz="1400"/>
          </a:p>
          <a:p>
            <a:pPr marL="0" marR="0" lvl="0" indent="0" algn="l" rtl="0">
              <a:lnSpc>
                <a:spcPct val="115000"/>
              </a:lnSpc>
              <a:spcBef>
                <a:spcPts val="0"/>
              </a:spcBef>
              <a:spcAft>
                <a:spcPts val="0"/>
              </a:spcAft>
              <a:buNone/>
            </a:pPr>
            <a:br>
              <a:rPr lang="ko" sz="1200" b="1"/>
            </a:br>
            <a:br>
              <a:rPr lang="ko" sz="1200" b="1"/>
            </a:br>
            <a:endParaRPr sz="1200" b="1"/>
          </a:p>
          <a:p>
            <a:pPr marL="0" lvl="0" indent="0" rtl="0">
              <a:lnSpc>
                <a:spcPct val="110000"/>
              </a:lnSpc>
              <a:spcBef>
                <a:spcPts val="0"/>
              </a:spcBef>
              <a:spcAft>
                <a:spcPts val="800"/>
              </a:spcAft>
              <a:buNone/>
            </a:pPr>
            <a:endParaRPr sz="1200"/>
          </a:p>
        </p:txBody>
      </p:sp>
      <p:sp>
        <p:nvSpPr>
          <p:cNvPr id="431" name="Shape 431"/>
          <p:cNvSpPr txBox="1"/>
          <p:nvPr/>
        </p:nvSpPr>
        <p:spPr>
          <a:xfrm>
            <a:off x="5479700" y="2565150"/>
            <a:ext cx="3000000" cy="2073600"/>
          </a:xfrm>
          <a:prstGeom prst="rect">
            <a:avLst/>
          </a:prstGeom>
          <a:noFill/>
          <a:ln>
            <a:noFill/>
          </a:ln>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chemeClr val="dk2"/>
              </a:buClr>
              <a:buSzPts val="1200"/>
              <a:buFont typeface="Roboto"/>
              <a:buChar char="●"/>
            </a:pPr>
            <a:r>
              <a:rPr lang="ko" sz="1200">
                <a:solidFill>
                  <a:schemeClr val="dk2"/>
                </a:solidFill>
                <a:latin typeface="Roboto"/>
                <a:ea typeface="Roboto"/>
                <a:cs typeface="Roboto"/>
                <a:sym typeface="Roboto"/>
              </a:rPr>
              <a:t>Mobile/Tablet ready</a:t>
            </a:r>
            <a:endParaRPr sz="1200">
              <a:solidFill>
                <a:schemeClr val="dk2"/>
              </a:solidFill>
              <a:latin typeface="Roboto"/>
              <a:ea typeface="Roboto"/>
              <a:cs typeface="Roboto"/>
              <a:sym typeface="Roboto"/>
            </a:endParaRPr>
          </a:p>
          <a:p>
            <a:pPr marL="457200" lvl="0" indent="-304800" rtl="0">
              <a:lnSpc>
                <a:spcPct val="115000"/>
              </a:lnSpc>
              <a:spcBef>
                <a:spcPts val="0"/>
              </a:spcBef>
              <a:spcAft>
                <a:spcPts val="0"/>
              </a:spcAft>
              <a:buClr>
                <a:schemeClr val="dk2"/>
              </a:buClr>
              <a:buSzPts val="1200"/>
              <a:buFont typeface="Roboto"/>
              <a:buChar char="●"/>
            </a:pPr>
            <a:r>
              <a:rPr lang="ko" sz="1200">
                <a:solidFill>
                  <a:srgbClr val="262F38"/>
                </a:solidFill>
                <a:latin typeface="Roboto"/>
                <a:ea typeface="Roboto"/>
                <a:cs typeface="Roboto"/>
                <a:sym typeface="Roboto"/>
              </a:rPr>
              <a:t>SCORM Support</a:t>
            </a:r>
            <a:endParaRPr sz="1200">
              <a:solidFill>
                <a:srgbClr val="262F38"/>
              </a:solidFill>
              <a:latin typeface="Roboto"/>
              <a:ea typeface="Roboto"/>
              <a:cs typeface="Roboto"/>
              <a:sym typeface="Roboto"/>
            </a:endParaRPr>
          </a:p>
          <a:p>
            <a:pPr marL="457200" lvl="0" indent="-304800" rtl="0">
              <a:lnSpc>
                <a:spcPct val="110000"/>
              </a:lnSpc>
              <a:spcBef>
                <a:spcPts val="0"/>
              </a:spcBef>
              <a:spcAft>
                <a:spcPts val="0"/>
              </a:spcAft>
              <a:buClr>
                <a:schemeClr val="dk2"/>
              </a:buClr>
              <a:buSzPts val="1200"/>
              <a:buFont typeface="Roboto"/>
              <a:buChar char="●"/>
            </a:pPr>
            <a:r>
              <a:rPr lang="ko" sz="1200">
                <a:solidFill>
                  <a:srgbClr val="262F38"/>
                </a:solidFill>
                <a:latin typeface="Roboto"/>
                <a:ea typeface="Roboto"/>
                <a:cs typeface="Roboto"/>
                <a:sym typeface="Roboto"/>
              </a:rPr>
              <a:t>Upload or Embed</a:t>
            </a:r>
            <a:endParaRPr sz="1200">
              <a:solidFill>
                <a:srgbClr val="262F38"/>
              </a:solidFill>
              <a:latin typeface="Roboto"/>
              <a:ea typeface="Roboto"/>
              <a:cs typeface="Roboto"/>
              <a:sym typeface="Roboto"/>
            </a:endParaRPr>
          </a:p>
          <a:p>
            <a:pPr marL="457200" lvl="0" indent="-304800" rtl="0">
              <a:lnSpc>
                <a:spcPct val="110000"/>
              </a:lnSpc>
              <a:spcBef>
                <a:spcPts val="0"/>
              </a:spcBef>
              <a:spcAft>
                <a:spcPts val="0"/>
              </a:spcAft>
              <a:buClr>
                <a:schemeClr val="dk2"/>
              </a:buClr>
              <a:buSzPts val="1200"/>
              <a:buFont typeface="Roboto"/>
              <a:buChar char="●"/>
            </a:pPr>
            <a:r>
              <a:rPr lang="ko" sz="1200">
                <a:solidFill>
                  <a:srgbClr val="262F38"/>
                </a:solidFill>
                <a:latin typeface="Roboto"/>
                <a:ea typeface="Roboto"/>
                <a:cs typeface="Roboto"/>
                <a:sym typeface="Roboto"/>
              </a:rPr>
              <a:t>Cloud Media Player</a:t>
            </a:r>
            <a:endParaRPr sz="1200">
              <a:solidFill>
                <a:srgbClr val="262F38"/>
              </a:solidFill>
              <a:latin typeface="Roboto"/>
              <a:ea typeface="Roboto"/>
              <a:cs typeface="Roboto"/>
              <a:sym typeface="Roboto"/>
            </a:endParaRPr>
          </a:p>
          <a:p>
            <a:pPr marL="457200" lvl="0" indent="-304800" rtl="0">
              <a:lnSpc>
                <a:spcPct val="110000"/>
              </a:lnSpc>
              <a:spcBef>
                <a:spcPts val="0"/>
              </a:spcBef>
              <a:spcAft>
                <a:spcPts val="0"/>
              </a:spcAft>
              <a:buClr>
                <a:schemeClr val="dk2"/>
              </a:buClr>
              <a:buSzPts val="1200"/>
              <a:buFont typeface="Roboto"/>
              <a:buChar char="●"/>
            </a:pPr>
            <a:r>
              <a:rPr lang="ko" sz="1200">
                <a:solidFill>
                  <a:srgbClr val="262F38"/>
                </a:solidFill>
                <a:latin typeface="Roboto"/>
                <a:ea typeface="Roboto"/>
                <a:cs typeface="Roboto"/>
                <a:sym typeface="Roboto"/>
              </a:rPr>
              <a:t>HTML5 Document </a:t>
            </a:r>
            <a:br>
              <a:rPr lang="ko" sz="1200">
                <a:solidFill>
                  <a:srgbClr val="262F38"/>
                </a:solidFill>
                <a:latin typeface="Roboto"/>
                <a:ea typeface="Roboto"/>
                <a:cs typeface="Roboto"/>
                <a:sym typeface="Roboto"/>
              </a:rPr>
            </a:br>
            <a:r>
              <a:rPr lang="ko" sz="1200">
                <a:solidFill>
                  <a:srgbClr val="262F38"/>
                </a:solidFill>
                <a:latin typeface="Roboto"/>
                <a:ea typeface="Roboto"/>
                <a:cs typeface="Roboto"/>
                <a:sym typeface="Roboto"/>
              </a:rPr>
              <a:t>Viewer</a:t>
            </a:r>
            <a:endParaRPr sz="1200">
              <a:solidFill>
                <a:srgbClr val="262F38"/>
              </a:solidFill>
              <a:latin typeface="Roboto"/>
              <a:ea typeface="Roboto"/>
              <a:cs typeface="Roboto"/>
              <a:sym typeface="Roboto"/>
            </a:endParaRPr>
          </a:p>
          <a:p>
            <a:pPr marL="457200" lvl="0" indent="-304800" rtl="0">
              <a:lnSpc>
                <a:spcPct val="110000"/>
              </a:lnSpc>
              <a:spcBef>
                <a:spcPts val="0"/>
              </a:spcBef>
              <a:spcAft>
                <a:spcPts val="0"/>
              </a:spcAft>
              <a:buClr>
                <a:schemeClr val="dk2"/>
              </a:buClr>
              <a:buSzPts val="1200"/>
              <a:buFont typeface="Roboto"/>
              <a:buChar char="●"/>
            </a:pPr>
            <a:r>
              <a:rPr lang="ko" sz="1200">
                <a:solidFill>
                  <a:srgbClr val="262F38"/>
                </a:solidFill>
                <a:latin typeface="Roboto"/>
                <a:ea typeface="Roboto"/>
                <a:cs typeface="Roboto"/>
                <a:sym typeface="Roboto"/>
              </a:rPr>
              <a:t>Scalable &amp; Secure</a:t>
            </a:r>
            <a:endParaRPr/>
          </a:p>
        </p:txBody>
      </p:sp>
      <p:sp>
        <p:nvSpPr>
          <p:cNvPr id="432" name="Shape 4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4 개 핵심 플랫폼 소개</a:t>
            </a:r>
            <a:endParaRPr/>
          </a:p>
        </p:txBody>
      </p:sp>
      <p:graphicFrame>
        <p:nvGraphicFramePr>
          <p:cNvPr id="433" name="Shape 433"/>
          <p:cNvGraphicFramePr/>
          <p:nvPr/>
        </p:nvGraphicFramePr>
        <p:xfrm>
          <a:off x="7584175" y="2427150"/>
          <a:ext cx="1422625" cy="1961100"/>
        </p:xfrm>
        <a:graphic>
          <a:graphicData uri="http://schemas.openxmlformats.org/drawingml/2006/table">
            <a:tbl>
              <a:tblPr>
                <a:noFill/>
                <a:tableStyleId>{A8BEDD05-9275-4FD4-B5DD-3750A8255DC4}</a:tableStyleId>
              </a:tblPr>
              <a:tblGrid>
                <a:gridCol w="1422625">
                  <a:extLst>
                    <a:ext uri="{9D8B030D-6E8A-4147-A177-3AD203B41FA5}">
                      <a16:colId xmlns:a16="http://schemas.microsoft.com/office/drawing/2014/main" val="20000"/>
                    </a:ext>
                  </a:extLst>
                </a:gridCol>
              </a:tblGrid>
              <a:tr h="531825">
                <a:tc>
                  <a:txBody>
                    <a:bodyPr/>
                    <a:lstStyle/>
                    <a:p>
                      <a:pPr marL="0" lvl="0" indent="0" algn="ctr" rtl="0">
                        <a:spcBef>
                          <a:spcPts val="0"/>
                        </a:spcBef>
                        <a:spcAft>
                          <a:spcPts val="0"/>
                        </a:spcAft>
                        <a:buNone/>
                      </a:pPr>
                      <a:r>
                        <a:rPr lang="ko" sz="1000"/>
                        <a:t>Responsive Cloud Media Player</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31825">
                <a:tc>
                  <a:txBody>
                    <a:bodyPr/>
                    <a:lstStyle/>
                    <a:p>
                      <a:pPr marL="0" lvl="0" indent="0" algn="ctr" rtl="0">
                        <a:spcBef>
                          <a:spcPts val="0"/>
                        </a:spcBef>
                        <a:spcAft>
                          <a:spcPts val="0"/>
                        </a:spcAft>
                        <a:buNone/>
                      </a:pPr>
                      <a:r>
                        <a:rPr lang="ko" sz="1000"/>
                        <a:t>Cloud supported data protection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365625">
                <a:tc>
                  <a:txBody>
                    <a:bodyPr/>
                    <a:lstStyle/>
                    <a:p>
                      <a:pPr marL="0" lvl="0" indent="0" algn="ctr" rtl="0">
                        <a:spcBef>
                          <a:spcPts val="0"/>
                        </a:spcBef>
                        <a:spcAft>
                          <a:spcPts val="0"/>
                        </a:spcAft>
                        <a:buNone/>
                      </a:pPr>
                      <a:r>
                        <a:rPr lang="ko" sz="1000"/>
                        <a:t>Secured video</a:t>
                      </a:r>
                      <a:endParaRPr sz="1000"/>
                    </a:p>
                  </a:txBody>
                  <a:tcPr marL="91425" marR="91425" marT="91425" marB="91425">
                    <a:lnT w="9525" cap="flat" cmpd="sng">
                      <a:solidFill>
                        <a:srgbClr val="9E9E9E"/>
                      </a:solidFill>
                      <a:prstDash val="solid"/>
                      <a:round/>
                      <a:headEnd type="none" w="sm" len="sm"/>
                      <a:tailEnd type="none" w="sm" len="sm"/>
                    </a:lnT>
                    <a:solidFill>
                      <a:srgbClr val="EFEFEF"/>
                    </a:solidFill>
                  </a:tcPr>
                </a:tc>
                <a:extLst>
                  <a:ext uri="{0D108BD9-81ED-4DB2-BD59-A6C34878D82A}">
                    <a16:rowId xmlns:a16="http://schemas.microsoft.com/office/drawing/2014/main" val="10002"/>
                  </a:ext>
                </a:extLst>
              </a:tr>
              <a:tr h="531825">
                <a:tc>
                  <a:txBody>
                    <a:bodyPr/>
                    <a:lstStyle/>
                    <a:p>
                      <a:pPr marL="0" lvl="0" indent="0" algn="ctr" rtl="0">
                        <a:spcBef>
                          <a:spcPts val="0"/>
                        </a:spcBef>
                        <a:spcAft>
                          <a:spcPts val="0"/>
                        </a:spcAft>
                        <a:buNone/>
                      </a:pPr>
                      <a:r>
                        <a:rPr lang="ko" sz="1000"/>
                        <a:t>Support 100 different document formats</a:t>
                      </a:r>
                      <a:endParaRPr sz="1000"/>
                    </a:p>
                  </a:txBody>
                  <a:tcPr marL="91425" marR="91425" marT="91425" marB="91425">
                    <a:solidFill>
                      <a:srgbClr val="EFEFEF"/>
                    </a:solidFill>
                  </a:tcPr>
                </a:tc>
                <a:extLst>
                  <a:ext uri="{0D108BD9-81ED-4DB2-BD59-A6C34878D82A}">
                    <a16:rowId xmlns:a16="http://schemas.microsoft.com/office/drawing/2014/main" val="10003"/>
                  </a:ext>
                </a:extLst>
              </a:tr>
            </a:tbl>
          </a:graphicData>
        </a:graphic>
      </p:graphicFrame>
      <p:sp>
        <p:nvSpPr>
          <p:cNvPr id="434" name="Shape 434"/>
          <p:cNvSpPr/>
          <p:nvPr/>
        </p:nvSpPr>
        <p:spPr>
          <a:xfrm>
            <a:off x="7584188" y="2170650"/>
            <a:ext cx="14226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sp>
        <p:nvSpPr>
          <p:cNvPr id="435" name="Shape 435"/>
          <p:cNvSpPr/>
          <p:nvPr/>
        </p:nvSpPr>
        <p:spPr>
          <a:xfrm>
            <a:off x="5801388" y="2437050"/>
            <a:ext cx="14697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강점</a:t>
            </a:r>
            <a:endParaRPr>
              <a:solidFill>
                <a:schemeClr val="lt1"/>
              </a:solidFill>
            </a:endParaRPr>
          </a:p>
        </p:txBody>
      </p:sp>
      <p:pic>
        <p:nvPicPr>
          <p:cNvPr id="436" name="Shape 436"/>
          <p:cNvPicPr preferRelativeResize="0"/>
          <p:nvPr/>
        </p:nvPicPr>
        <p:blipFill rotWithShape="1">
          <a:blip r:embed="rId3">
            <a:alphaModFix/>
          </a:blip>
          <a:srcRect l="5855" t="1438" r="5952"/>
          <a:stretch/>
        </p:blipFill>
        <p:spPr>
          <a:xfrm>
            <a:off x="88675" y="2300200"/>
            <a:ext cx="5238101" cy="2731950"/>
          </a:xfrm>
          <a:prstGeom prst="rect">
            <a:avLst/>
          </a:prstGeom>
          <a:noFill/>
          <a:ln w="9525" cap="flat" cmpd="sng">
            <a:solidFill>
              <a:srgbClr val="CCCCCC"/>
            </a:solidFill>
            <a:prstDash val="solid"/>
            <a:round/>
            <a:headEnd type="none" w="sm" len="sm"/>
            <a:tailEnd type="none" w="sm" len="sm"/>
          </a:ln>
        </p:spPr>
      </p:pic>
      <p:sp>
        <p:nvSpPr>
          <p:cNvPr id="437" name="Shape 437"/>
          <p:cNvSpPr/>
          <p:nvPr/>
        </p:nvSpPr>
        <p:spPr>
          <a:xfrm>
            <a:off x="5605200" y="2703450"/>
            <a:ext cx="1862100" cy="16848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3.    BrainCert: 판매 전략</a:t>
            </a:r>
            <a:endParaRPr/>
          </a:p>
          <a:p>
            <a:pPr marL="0" lvl="0" indent="0">
              <a:spcBef>
                <a:spcPts val="0"/>
              </a:spcBef>
              <a:spcAft>
                <a:spcPts val="0"/>
              </a:spcAft>
              <a:buNone/>
            </a:pPr>
            <a:endParaRPr/>
          </a:p>
        </p:txBody>
      </p:sp>
      <p:sp>
        <p:nvSpPr>
          <p:cNvPr id="443" name="Shape 443"/>
          <p:cNvSpPr txBox="1">
            <a:spLocks noGrp="1"/>
          </p:cNvSpPr>
          <p:nvPr>
            <p:ph type="body" idx="1"/>
          </p:nvPr>
        </p:nvSpPr>
        <p:spPr>
          <a:xfrm>
            <a:off x="311700" y="1229875"/>
            <a:ext cx="8716500" cy="3581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ko"/>
              <a:t>크게 3가지 제품으로 판매를 함:</a:t>
            </a:r>
            <a:endParaRPr/>
          </a:p>
          <a:p>
            <a:pPr marL="457200" lvl="0" indent="-342900" rtl="0">
              <a:lnSpc>
                <a:spcPct val="115000"/>
              </a:lnSpc>
              <a:spcBef>
                <a:spcPts val="0"/>
              </a:spcBef>
              <a:spcAft>
                <a:spcPts val="0"/>
              </a:spcAft>
              <a:buSzPts val="1800"/>
              <a:buAutoNum type="arabicPeriod"/>
            </a:pPr>
            <a:r>
              <a:rPr lang="ko" sz="1800" b="1"/>
              <a:t>E-learning Platform for Instructors </a:t>
            </a:r>
            <a:endParaRPr sz="1800" b="1"/>
          </a:p>
          <a:p>
            <a:pPr marL="1371600" lvl="2" indent="-317500" rtl="0">
              <a:lnSpc>
                <a:spcPct val="115000"/>
              </a:lnSpc>
              <a:spcBef>
                <a:spcPts val="0"/>
              </a:spcBef>
              <a:spcAft>
                <a:spcPts val="0"/>
              </a:spcAft>
              <a:buSzPts val="1400"/>
              <a:buAutoNum type="romanLcPeriod"/>
            </a:pPr>
            <a:r>
              <a:rPr lang="ko"/>
              <a:t>전 페이지에 언급된 4 개 핵심 기능을 가지고 있음</a:t>
            </a:r>
            <a:endParaRPr/>
          </a:p>
          <a:p>
            <a:pPr marL="1371600" lvl="2" indent="-304800" rtl="0">
              <a:lnSpc>
                <a:spcPct val="115000"/>
              </a:lnSpc>
              <a:spcBef>
                <a:spcPts val="0"/>
              </a:spcBef>
              <a:spcAft>
                <a:spcPts val="0"/>
              </a:spcAft>
              <a:buSzPts val="1200"/>
              <a:buAutoNum type="romanLcPeriod"/>
            </a:pPr>
            <a:r>
              <a:rPr lang="ko"/>
              <a:t>상호작역이고 특정 테마를 가지고 blended인 강의를 순식간에 개설하고 팔 수 있는 플랫폼임</a:t>
            </a:r>
            <a:r>
              <a:rPr lang="ko" sz="1200"/>
              <a:t>  </a:t>
            </a:r>
            <a:endParaRPr sz="1200"/>
          </a:p>
          <a:p>
            <a:pPr marL="457200" lvl="0" indent="-342900" rtl="0">
              <a:lnSpc>
                <a:spcPct val="115000"/>
              </a:lnSpc>
              <a:spcBef>
                <a:spcPts val="0"/>
              </a:spcBef>
              <a:spcAft>
                <a:spcPts val="0"/>
              </a:spcAft>
              <a:buSzPts val="1800"/>
              <a:buAutoNum type="arabicPeriod"/>
            </a:pPr>
            <a:r>
              <a:rPr lang="ko" sz="1800" b="1"/>
              <a:t>Enterprise LMS for Organizations </a:t>
            </a:r>
            <a:endParaRPr b="1"/>
          </a:p>
          <a:p>
            <a:pPr marL="1371600" lvl="2" indent="-317500" rtl="0">
              <a:lnSpc>
                <a:spcPct val="115000"/>
              </a:lnSpc>
              <a:spcBef>
                <a:spcPts val="0"/>
              </a:spcBef>
              <a:spcAft>
                <a:spcPts val="0"/>
              </a:spcAft>
              <a:buSzPts val="1400"/>
              <a:buAutoNum type="romanLcPeriod"/>
            </a:pPr>
            <a:r>
              <a:rPr lang="ko"/>
              <a:t>전 페이지에 언급된 4 개 핵심 기능을 가지고 있음</a:t>
            </a:r>
            <a:endParaRPr/>
          </a:p>
          <a:p>
            <a:pPr marL="1371600" lvl="2" indent="-317500" rtl="0">
              <a:lnSpc>
                <a:spcPct val="115000"/>
              </a:lnSpc>
              <a:spcBef>
                <a:spcPts val="0"/>
              </a:spcBef>
              <a:spcAft>
                <a:spcPts val="0"/>
              </a:spcAft>
              <a:buSzPts val="1400"/>
              <a:buAutoNum type="romanLcPeriod"/>
            </a:pPr>
            <a:r>
              <a:rPr lang="ko"/>
              <a:t>기업을 위한 custom branded, easy-to-use, and cloud-ready LMS </a:t>
            </a:r>
            <a:endParaRPr/>
          </a:p>
          <a:p>
            <a:pPr marL="457200" lvl="0" indent="-342900" rtl="0">
              <a:lnSpc>
                <a:spcPct val="115000"/>
              </a:lnSpc>
              <a:spcBef>
                <a:spcPts val="0"/>
              </a:spcBef>
              <a:spcAft>
                <a:spcPts val="0"/>
              </a:spcAft>
              <a:buSzPts val="1800"/>
              <a:buAutoNum type="arabicPeriod"/>
            </a:pPr>
            <a:r>
              <a:rPr lang="ko" sz="1800" b="1"/>
              <a:t>Virtual Classroom API for collaboration</a:t>
            </a:r>
            <a:endParaRPr sz="1800" b="1"/>
          </a:p>
          <a:p>
            <a:pPr marL="1371600" lvl="2" indent="-317500" rtl="0">
              <a:lnSpc>
                <a:spcPct val="115000"/>
              </a:lnSpc>
              <a:spcBef>
                <a:spcPts val="0"/>
              </a:spcBef>
              <a:spcAft>
                <a:spcPts val="0"/>
              </a:spcAft>
              <a:buSzPts val="1400"/>
              <a:buAutoNum type="romanLcPeriod"/>
            </a:pPr>
            <a:r>
              <a:rPr lang="ko"/>
              <a:t>Virtual Classroom API를 활용하여 자신의 웹사이트, LMS 혹은 CMS를 Virtual Classroom과 연동시킴으로서 실시간 videoconferencing, whiteboards 채팅 등이 </a:t>
            </a:r>
            <a:br>
              <a:rPr lang="ko"/>
            </a:br>
            <a:r>
              <a:rPr lang="ko"/>
              <a:t>가능함.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title"/>
          </p:nvPr>
        </p:nvSpPr>
        <p:spPr>
          <a:xfrm>
            <a:off x="311700" y="0"/>
            <a:ext cx="8520600" cy="64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3.    BrainCert: 판매 정책</a:t>
            </a:r>
            <a:endParaRPr/>
          </a:p>
          <a:p>
            <a:pPr marL="0" lvl="0" indent="0" rtl="0">
              <a:spcBef>
                <a:spcPts val="0"/>
              </a:spcBef>
              <a:spcAft>
                <a:spcPts val="0"/>
              </a:spcAft>
              <a:buNone/>
            </a:pPr>
            <a:endParaRPr/>
          </a:p>
        </p:txBody>
      </p:sp>
      <p:grpSp>
        <p:nvGrpSpPr>
          <p:cNvPr id="449" name="Shape 449"/>
          <p:cNvGrpSpPr/>
          <p:nvPr/>
        </p:nvGrpSpPr>
        <p:grpSpPr>
          <a:xfrm>
            <a:off x="83054" y="1024970"/>
            <a:ext cx="2885402" cy="3093557"/>
            <a:chOff x="152400" y="797700"/>
            <a:chExt cx="3038225" cy="3257405"/>
          </a:xfrm>
        </p:grpSpPr>
        <p:pic>
          <p:nvPicPr>
            <p:cNvPr id="450" name="Shape 450"/>
            <p:cNvPicPr preferRelativeResize="0"/>
            <p:nvPr/>
          </p:nvPicPr>
          <p:blipFill>
            <a:blip r:embed="rId3">
              <a:alphaModFix/>
            </a:blip>
            <a:stretch>
              <a:fillRect/>
            </a:stretch>
          </p:blipFill>
          <p:spPr>
            <a:xfrm>
              <a:off x="152400" y="797700"/>
              <a:ext cx="3038224" cy="1853924"/>
            </a:xfrm>
            <a:prstGeom prst="rect">
              <a:avLst/>
            </a:prstGeom>
            <a:noFill/>
            <a:ln>
              <a:noFill/>
            </a:ln>
          </p:spPr>
        </p:pic>
        <p:pic>
          <p:nvPicPr>
            <p:cNvPr id="451" name="Shape 451"/>
            <p:cNvPicPr preferRelativeResize="0"/>
            <p:nvPr/>
          </p:nvPicPr>
          <p:blipFill>
            <a:blip r:embed="rId4">
              <a:alphaModFix/>
            </a:blip>
            <a:stretch>
              <a:fillRect/>
            </a:stretch>
          </p:blipFill>
          <p:spPr>
            <a:xfrm>
              <a:off x="152400" y="2651624"/>
              <a:ext cx="3038225" cy="1403480"/>
            </a:xfrm>
            <a:prstGeom prst="rect">
              <a:avLst/>
            </a:prstGeom>
            <a:noFill/>
            <a:ln>
              <a:noFill/>
            </a:ln>
          </p:spPr>
        </p:pic>
      </p:grpSp>
      <p:grpSp>
        <p:nvGrpSpPr>
          <p:cNvPr id="452" name="Shape 452"/>
          <p:cNvGrpSpPr/>
          <p:nvPr/>
        </p:nvGrpSpPr>
        <p:grpSpPr>
          <a:xfrm>
            <a:off x="3023560" y="989384"/>
            <a:ext cx="2957036" cy="4042833"/>
            <a:chOff x="3093825" y="695450"/>
            <a:chExt cx="3179950" cy="4347600"/>
          </a:xfrm>
        </p:grpSpPr>
        <p:pic>
          <p:nvPicPr>
            <p:cNvPr id="453" name="Shape 453"/>
            <p:cNvPicPr preferRelativeResize="0"/>
            <p:nvPr/>
          </p:nvPicPr>
          <p:blipFill>
            <a:blip r:embed="rId5">
              <a:alphaModFix/>
            </a:blip>
            <a:stretch>
              <a:fillRect/>
            </a:stretch>
          </p:blipFill>
          <p:spPr>
            <a:xfrm>
              <a:off x="3143600" y="3518625"/>
              <a:ext cx="3130175" cy="1524425"/>
            </a:xfrm>
            <a:prstGeom prst="rect">
              <a:avLst/>
            </a:prstGeom>
            <a:noFill/>
            <a:ln>
              <a:noFill/>
            </a:ln>
          </p:spPr>
        </p:pic>
        <p:pic>
          <p:nvPicPr>
            <p:cNvPr id="454" name="Shape 454"/>
            <p:cNvPicPr preferRelativeResize="0"/>
            <p:nvPr/>
          </p:nvPicPr>
          <p:blipFill>
            <a:blip r:embed="rId6">
              <a:alphaModFix/>
            </a:blip>
            <a:stretch>
              <a:fillRect/>
            </a:stretch>
          </p:blipFill>
          <p:spPr>
            <a:xfrm>
              <a:off x="3093825" y="695450"/>
              <a:ext cx="3179949" cy="2933751"/>
            </a:xfrm>
            <a:prstGeom prst="rect">
              <a:avLst/>
            </a:prstGeom>
            <a:noFill/>
            <a:ln>
              <a:noFill/>
            </a:ln>
          </p:spPr>
        </p:pic>
      </p:grpSp>
      <p:pic>
        <p:nvPicPr>
          <p:cNvPr id="455" name="Shape 455"/>
          <p:cNvPicPr preferRelativeResize="0"/>
          <p:nvPr/>
        </p:nvPicPr>
        <p:blipFill>
          <a:blip r:embed="rId7">
            <a:alphaModFix/>
          </a:blip>
          <a:stretch>
            <a:fillRect/>
          </a:stretch>
        </p:blipFill>
        <p:spPr>
          <a:xfrm>
            <a:off x="6170100" y="1430250"/>
            <a:ext cx="2885400" cy="2023297"/>
          </a:xfrm>
          <a:prstGeom prst="rect">
            <a:avLst/>
          </a:prstGeom>
          <a:noFill/>
          <a:ln>
            <a:noFill/>
          </a:ln>
        </p:spPr>
      </p:pic>
      <p:sp>
        <p:nvSpPr>
          <p:cNvPr id="456" name="Shape 456"/>
          <p:cNvSpPr/>
          <p:nvPr/>
        </p:nvSpPr>
        <p:spPr>
          <a:xfrm>
            <a:off x="94187" y="714875"/>
            <a:ext cx="28518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100">
                <a:solidFill>
                  <a:srgbClr val="F3F3F3"/>
                </a:solidFill>
                <a:latin typeface="Roboto"/>
                <a:ea typeface="Roboto"/>
                <a:cs typeface="Roboto"/>
                <a:sym typeface="Roboto"/>
              </a:rPr>
              <a:t>E-learning Platform for Instructors의 가격 </a:t>
            </a:r>
            <a:endParaRPr sz="1100">
              <a:solidFill>
                <a:srgbClr val="F3F3F3"/>
              </a:solidFill>
            </a:endParaRPr>
          </a:p>
        </p:txBody>
      </p:sp>
      <p:sp>
        <p:nvSpPr>
          <p:cNvPr id="457" name="Shape 457"/>
          <p:cNvSpPr/>
          <p:nvPr/>
        </p:nvSpPr>
        <p:spPr>
          <a:xfrm>
            <a:off x="99850" y="1007100"/>
            <a:ext cx="2851800" cy="3129300"/>
          </a:xfrm>
          <a:prstGeom prst="rect">
            <a:avLst/>
          </a:prstGeom>
          <a:no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58" name="Shape 458"/>
          <p:cNvSpPr/>
          <p:nvPr/>
        </p:nvSpPr>
        <p:spPr>
          <a:xfrm>
            <a:off x="6170100" y="1386500"/>
            <a:ext cx="2885400" cy="2067000"/>
          </a:xfrm>
          <a:prstGeom prst="rect">
            <a:avLst/>
          </a:prstGeom>
          <a:no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59" name="Shape 459"/>
          <p:cNvSpPr/>
          <p:nvPr/>
        </p:nvSpPr>
        <p:spPr>
          <a:xfrm>
            <a:off x="3076175" y="714875"/>
            <a:ext cx="28854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200">
                <a:solidFill>
                  <a:srgbClr val="F3F3F3"/>
                </a:solidFill>
                <a:latin typeface="Roboto"/>
                <a:ea typeface="Roboto"/>
                <a:cs typeface="Roboto"/>
                <a:sym typeface="Roboto"/>
              </a:rPr>
              <a:t>Enterprise LMS의 가격</a:t>
            </a:r>
            <a:endParaRPr sz="1200">
              <a:solidFill>
                <a:srgbClr val="F3F3F3"/>
              </a:solidFill>
            </a:endParaRPr>
          </a:p>
        </p:txBody>
      </p:sp>
      <p:sp>
        <p:nvSpPr>
          <p:cNvPr id="460" name="Shape 460"/>
          <p:cNvSpPr/>
          <p:nvPr/>
        </p:nvSpPr>
        <p:spPr>
          <a:xfrm>
            <a:off x="3076175" y="1007100"/>
            <a:ext cx="2885400" cy="4025100"/>
          </a:xfrm>
          <a:prstGeom prst="rect">
            <a:avLst/>
          </a:prstGeom>
          <a:no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1" name="Shape 461"/>
          <p:cNvSpPr/>
          <p:nvPr/>
        </p:nvSpPr>
        <p:spPr>
          <a:xfrm>
            <a:off x="6164425" y="1094275"/>
            <a:ext cx="28854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ko" sz="1200">
                <a:solidFill>
                  <a:srgbClr val="F3F3F3"/>
                </a:solidFill>
                <a:latin typeface="Roboto"/>
                <a:ea typeface="Roboto"/>
                <a:cs typeface="Roboto"/>
                <a:sym typeface="Roboto"/>
              </a:rPr>
              <a:t>Virtual Classroom API의 가격</a:t>
            </a:r>
            <a:endParaRPr sz="1200">
              <a:solidFill>
                <a:srgbClr val="F3F3F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4.    newrow_: 소개 </a:t>
            </a:r>
            <a:r>
              <a:rPr lang="ko" sz="1400" u="sng">
                <a:solidFill>
                  <a:schemeClr val="hlink"/>
                </a:solidFill>
                <a:hlinkClick r:id="rId3"/>
              </a:rPr>
              <a:t>https://www.newrow.com</a:t>
            </a:r>
            <a:r>
              <a:rPr lang="ko" sz="1400">
                <a:solidFill>
                  <a:srgbClr val="2A3990"/>
                </a:solidFill>
              </a:rPr>
              <a:t> </a:t>
            </a:r>
            <a:endParaRPr sz="1400"/>
          </a:p>
        </p:txBody>
      </p:sp>
      <p:sp>
        <p:nvSpPr>
          <p:cNvPr id="467" name="Shape 467"/>
          <p:cNvSpPr txBox="1">
            <a:spLocks noGrp="1"/>
          </p:cNvSpPr>
          <p:nvPr>
            <p:ph type="body" idx="1"/>
          </p:nvPr>
        </p:nvSpPr>
        <p:spPr>
          <a:xfrm>
            <a:off x="311700" y="1216250"/>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b="1"/>
              <a:t>newrom_smart</a:t>
            </a:r>
            <a:r>
              <a:rPr lang="ko"/>
              <a:t>라는 video conferencing/virtual classroom 솔루션을 여러 목적으로 다양한 고객에 판매함.</a:t>
            </a:r>
            <a:endParaRPr/>
          </a:p>
          <a:p>
            <a:pPr marL="457200" lvl="0" indent="-342900" rtl="0">
              <a:spcBef>
                <a:spcPts val="0"/>
              </a:spcBef>
              <a:spcAft>
                <a:spcPts val="0"/>
              </a:spcAft>
              <a:buSzPts val="1800"/>
              <a:buChar char="●"/>
            </a:pPr>
            <a:r>
              <a:rPr lang="ko"/>
              <a:t>회사의 미션: </a:t>
            </a:r>
            <a:r>
              <a:rPr lang="ko">
                <a:solidFill>
                  <a:srgbClr val="FFFFFF"/>
                </a:solidFill>
                <a:highlight>
                  <a:srgbClr val="00A489"/>
                </a:highlight>
              </a:rPr>
              <a:t>To provide a real face-to-face experience online as dynamic and inspiring as being in the same room.</a:t>
            </a:r>
            <a:endParaRPr>
              <a:solidFill>
                <a:srgbClr val="FFFFFF"/>
              </a:solidFill>
              <a:highlight>
                <a:srgbClr val="00A489"/>
              </a:highlight>
            </a:endParaRPr>
          </a:p>
          <a:p>
            <a:pPr marL="457200" lvl="0" indent="-342900" rtl="0">
              <a:spcBef>
                <a:spcPts val="0"/>
              </a:spcBef>
              <a:spcAft>
                <a:spcPts val="0"/>
              </a:spcAft>
              <a:buSzPts val="1800"/>
              <a:buChar char="●"/>
            </a:pPr>
            <a:r>
              <a:rPr lang="ko"/>
              <a:t>교육 분야에서 활동하고 있음.</a:t>
            </a:r>
            <a:endParaRPr/>
          </a:p>
        </p:txBody>
      </p:sp>
      <p:grpSp>
        <p:nvGrpSpPr>
          <p:cNvPr id="468" name="Shape 468"/>
          <p:cNvGrpSpPr/>
          <p:nvPr/>
        </p:nvGrpSpPr>
        <p:grpSpPr>
          <a:xfrm>
            <a:off x="707575" y="2932350"/>
            <a:ext cx="4510800" cy="1973100"/>
            <a:chOff x="707575" y="2932350"/>
            <a:chExt cx="4510800" cy="1973100"/>
          </a:xfrm>
        </p:grpSpPr>
        <p:sp>
          <p:nvSpPr>
            <p:cNvPr id="469" name="Shape 469"/>
            <p:cNvSpPr/>
            <p:nvPr/>
          </p:nvSpPr>
          <p:spPr>
            <a:xfrm>
              <a:off x="707575" y="2932350"/>
              <a:ext cx="4510800" cy="19731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966100" y="3653525"/>
              <a:ext cx="1673700" cy="986700"/>
            </a:xfrm>
            <a:prstGeom prst="rect">
              <a:avLst/>
            </a:prstGeom>
            <a:solidFill>
              <a:srgbClr val="00A48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600" b="1">
                  <a:solidFill>
                    <a:srgbClr val="F3F3F3"/>
                  </a:solidFill>
                </a:rPr>
                <a:t>newrom_smart</a:t>
              </a:r>
              <a:r>
                <a:rPr lang="ko" sz="1600">
                  <a:solidFill>
                    <a:srgbClr val="F3F3F3"/>
                  </a:solidFill>
                </a:rPr>
                <a:t> </a:t>
              </a:r>
              <a:r>
                <a:rPr lang="ko" sz="1000">
                  <a:solidFill>
                    <a:srgbClr val="F3F3F3"/>
                  </a:solidFill>
                </a:rPr>
                <a:t>video conferencing platform</a:t>
              </a:r>
              <a:endParaRPr sz="1000">
                <a:solidFill>
                  <a:srgbClr val="F3F3F3"/>
                </a:solidFill>
              </a:endParaRPr>
            </a:p>
          </p:txBody>
        </p:sp>
        <p:sp>
          <p:nvSpPr>
            <p:cNvPr id="471" name="Shape 471"/>
            <p:cNvSpPr/>
            <p:nvPr/>
          </p:nvSpPr>
          <p:spPr>
            <a:xfrm>
              <a:off x="3220850" y="3480700"/>
              <a:ext cx="1841100" cy="29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rgbClr val="F3F3F3"/>
                  </a:solidFill>
                  <a:latin typeface="Roboto"/>
                  <a:ea typeface="Roboto"/>
                  <a:cs typeface="Roboto"/>
                  <a:sym typeface="Roboto"/>
                </a:rPr>
                <a:t>Customer Training</a:t>
              </a:r>
              <a:endParaRPr sz="1200">
                <a:solidFill>
                  <a:srgbClr val="F3F3F3"/>
                </a:solidFill>
                <a:latin typeface="Roboto"/>
                <a:ea typeface="Roboto"/>
                <a:cs typeface="Roboto"/>
                <a:sym typeface="Roboto"/>
              </a:endParaRPr>
            </a:p>
          </p:txBody>
        </p:sp>
        <p:sp>
          <p:nvSpPr>
            <p:cNvPr id="472" name="Shape 472"/>
            <p:cNvSpPr/>
            <p:nvPr/>
          </p:nvSpPr>
          <p:spPr>
            <a:xfrm>
              <a:off x="3220850" y="3830400"/>
              <a:ext cx="1841100" cy="29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rgbClr val="F3F3F3"/>
                  </a:solidFill>
                  <a:latin typeface="Roboto"/>
                  <a:ea typeface="Roboto"/>
                  <a:cs typeface="Roboto"/>
                  <a:sym typeface="Roboto"/>
                </a:rPr>
                <a:t>Corporate Training</a:t>
              </a:r>
              <a:endParaRPr sz="1200">
                <a:solidFill>
                  <a:srgbClr val="F3F3F3"/>
                </a:solidFill>
                <a:latin typeface="Roboto"/>
                <a:ea typeface="Roboto"/>
                <a:cs typeface="Roboto"/>
                <a:sym typeface="Roboto"/>
              </a:endParaRPr>
            </a:p>
          </p:txBody>
        </p:sp>
        <p:sp>
          <p:nvSpPr>
            <p:cNvPr id="473" name="Shape 473"/>
            <p:cNvSpPr/>
            <p:nvPr/>
          </p:nvSpPr>
          <p:spPr>
            <a:xfrm>
              <a:off x="3220850" y="4207325"/>
              <a:ext cx="1841100" cy="29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rgbClr val="F3F3F3"/>
                  </a:solidFill>
                  <a:latin typeface="Roboto"/>
                  <a:ea typeface="Roboto"/>
                  <a:cs typeface="Roboto"/>
                  <a:sym typeface="Roboto"/>
                </a:rPr>
                <a:t>Education</a:t>
              </a:r>
              <a:endParaRPr sz="1200">
                <a:solidFill>
                  <a:srgbClr val="F3F3F3"/>
                </a:solidFill>
                <a:latin typeface="Roboto"/>
                <a:ea typeface="Roboto"/>
                <a:cs typeface="Roboto"/>
                <a:sym typeface="Roboto"/>
              </a:endParaRPr>
            </a:p>
          </p:txBody>
        </p:sp>
        <p:sp>
          <p:nvSpPr>
            <p:cNvPr id="474" name="Shape 474"/>
            <p:cNvSpPr/>
            <p:nvPr/>
          </p:nvSpPr>
          <p:spPr>
            <a:xfrm>
              <a:off x="3220850" y="4584250"/>
              <a:ext cx="1841100" cy="292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000">
                  <a:solidFill>
                    <a:srgbClr val="F3F3F3"/>
                  </a:solidFill>
                  <a:latin typeface="Roboto"/>
                  <a:ea typeface="Roboto"/>
                  <a:cs typeface="Roboto"/>
                  <a:sym typeface="Roboto"/>
                </a:rPr>
                <a:t>D2L Brightspace에게 API</a:t>
              </a:r>
              <a:endParaRPr sz="1000">
                <a:solidFill>
                  <a:srgbClr val="F3F3F3"/>
                </a:solidFill>
                <a:latin typeface="Roboto"/>
                <a:ea typeface="Roboto"/>
                <a:cs typeface="Roboto"/>
                <a:sym typeface="Roboto"/>
              </a:endParaRPr>
            </a:p>
          </p:txBody>
        </p:sp>
        <p:sp>
          <p:nvSpPr>
            <p:cNvPr id="475" name="Shape 475"/>
            <p:cNvSpPr/>
            <p:nvPr/>
          </p:nvSpPr>
          <p:spPr>
            <a:xfrm>
              <a:off x="1204225" y="2973175"/>
              <a:ext cx="1272300" cy="2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solidFill>
                    <a:srgbClr val="EFEFEF"/>
                  </a:solidFill>
                </a:rPr>
                <a:t>프로덕트 하나</a:t>
              </a:r>
              <a:endParaRPr sz="1200" b="1">
                <a:solidFill>
                  <a:srgbClr val="EFEFEF"/>
                </a:solidFill>
              </a:endParaRPr>
            </a:p>
          </p:txBody>
        </p:sp>
        <p:sp>
          <p:nvSpPr>
            <p:cNvPr id="476" name="Shape 476"/>
            <p:cNvSpPr/>
            <p:nvPr/>
          </p:nvSpPr>
          <p:spPr>
            <a:xfrm>
              <a:off x="3505250" y="2973175"/>
              <a:ext cx="1272300" cy="26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200" b="1">
                  <a:solidFill>
                    <a:srgbClr val="EFEFEF"/>
                  </a:solidFill>
                </a:rPr>
                <a:t>여러 타겟</a:t>
              </a:r>
              <a:endParaRPr sz="1200" b="1">
                <a:solidFill>
                  <a:srgbClr val="EFEFEF"/>
                </a:solidFill>
              </a:endParaRPr>
            </a:p>
          </p:txBody>
        </p:sp>
        <p:cxnSp>
          <p:nvCxnSpPr>
            <p:cNvPr id="477" name="Shape 477"/>
            <p:cNvCxnSpPr>
              <a:stCxn id="470" idx="3"/>
              <a:endCxn id="471" idx="1"/>
            </p:cNvCxnSpPr>
            <p:nvPr/>
          </p:nvCxnSpPr>
          <p:spPr>
            <a:xfrm rot="10800000" flipH="1">
              <a:off x="2639800" y="3626975"/>
              <a:ext cx="581100" cy="519900"/>
            </a:xfrm>
            <a:prstGeom prst="straightConnector1">
              <a:avLst/>
            </a:prstGeom>
            <a:noFill/>
            <a:ln w="9525" cap="flat" cmpd="sng">
              <a:solidFill>
                <a:schemeClr val="dk2"/>
              </a:solidFill>
              <a:prstDash val="solid"/>
              <a:round/>
              <a:headEnd type="none" w="med" len="med"/>
              <a:tailEnd type="triangle" w="med" len="med"/>
            </a:ln>
          </p:spPr>
        </p:cxnSp>
        <p:cxnSp>
          <p:nvCxnSpPr>
            <p:cNvPr id="478" name="Shape 478"/>
            <p:cNvCxnSpPr>
              <a:stCxn id="470" idx="3"/>
              <a:endCxn id="472" idx="1"/>
            </p:cNvCxnSpPr>
            <p:nvPr/>
          </p:nvCxnSpPr>
          <p:spPr>
            <a:xfrm rot="10800000" flipH="1">
              <a:off x="2639800" y="3976775"/>
              <a:ext cx="581100" cy="170100"/>
            </a:xfrm>
            <a:prstGeom prst="straightConnector1">
              <a:avLst/>
            </a:prstGeom>
            <a:noFill/>
            <a:ln w="9525" cap="flat" cmpd="sng">
              <a:solidFill>
                <a:schemeClr val="dk2"/>
              </a:solidFill>
              <a:prstDash val="solid"/>
              <a:round/>
              <a:headEnd type="none" w="med" len="med"/>
              <a:tailEnd type="triangle" w="med" len="med"/>
            </a:ln>
          </p:spPr>
        </p:cxnSp>
        <p:cxnSp>
          <p:nvCxnSpPr>
            <p:cNvPr id="479" name="Shape 479"/>
            <p:cNvCxnSpPr>
              <a:stCxn id="470" idx="3"/>
              <a:endCxn id="473" idx="1"/>
            </p:cNvCxnSpPr>
            <p:nvPr/>
          </p:nvCxnSpPr>
          <p:spPr>
            <a:xfrm>
              <a:off x="2639800" y="4146875"/>
              <a:ext cx="581100" cy="206700"/>
            </a:xfrm>
            <a:prstGeom prst="straightConnector1">
              <a:avLst/>
            </a:prstGeom>
            <a:noFill/>
            <a:ln w="9525" cap="flat" cmpd="sng">
              <a:solidFill>
                <a:schemeClr val="dk2"/>
              </a:solidFill>
              <a:prstDash val="solid"/>
              <a:round/>
              <a:headEnd type="none" w="med" len="med"/>
              <a:tailEnd type="triangle" w="med" len="med"/>
            </a:ln>
          </p:spPr>
        </p:cxnSp>
        <p:cxnSp>
          <p:nvCxnSpPr>
            <p:cNvPr id="480" name="Shape 480"/>
            <p:cNvCxnSpPr>
              <a:stCxn id="470" idx="3"/>
              <a:endCxn id="474" idx="1"/>
            </p:cNvCxnSpPr>
            <p:nvPr/>
          </p:nvCxnSpPr>
          <p:spPr>
            <a:xfrm>
              <a:off x="2639800" y="4146875"/>
              <a:ext cx="581100" cy="583500"/>
            </a:xfrm>
            <a:prstGeom prst="straightConnector1">
              <a:avLst/>
            </a:prstGeom>
            <a:noFill/>
            <a:ln w="9525" cap="flat" cmpd="sng">
              <a:solidFill>
                <a:schemeClr val="dk2"/>
              </a:solidFill>
              <a:prstDash val="solid"/>
              <a:round/>
              <a:headEnd type="none" w="med" len="med"/>
              <a:tailEnd type="triangle" w="med" len="med"/>
            </a:ln>
          </p:spPr>
        </p:cxnSp>
      </p:grpSp>
      <p:sp>
        <p:nvSpPr>
          <p:cNvPr id="481" name="Shape 481"/>
          <p:cNvSpPr txBox="1"/>
          <p:nvPr/>
        </p:nvSpPr>
        <p:spPr>
          <a:xfrm>
            <a:off x="7205100" y="4170750"/>
            <a:ext cx="1938900" cy="73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350">
                <a:solidFill>
                  <a:srgbClr val="888888"/>
                </a:solidFill>
                <a:highlight>
                  <a:srgbClr val="FFFFFF"/>
                </a:highlight>
              </a:rPr>
              <a:t>Built with HTML5 </a:t>
            </a:r>
            <a:br>
              <a:rPr lang="ko" sz="1350">
                <a:solidFill>
                  <a:srgbClr val="888888"/>
                </a:solidFill>
                <a:highlight>
                  <a:srgbClr val="FFFFFF"/>
                </a:highlight>
              </a:rPr>
            </a:br>
            <a:r>
              <a:rPr lang="ko" sz="1350">
                <a:solidFill>
                  <a:srgbClr val="888888"/>
                </a:solidFill>
                <a:highlight>
                  <a:srgbClr val="FFFFFF"/>
                </a:highlight>
              </a:rPr>
              <a:t>and WebRTC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253475"/>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WebRTC 소개</a:t>
            </a:r>
            <a:endParaRPr/>
          </a:p>
        </p:txBody>
      </p:sp>
      <p:sp>
        <p:nvSpPr>
          <p:cNvPr id="110" name="Shape 110"/>
          <p:cNvSpPr/>
          <p:nvPr/>
        </p:nvSpPr>
        <p:spPr>
          <a:xfrm>
            <a:off x="428625" y="941075"/>
            <a:ext cx="32670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r>
              <a:rPr lang="ko" sz="1800">
                <a:solidFill>
                  <a:srgbClr val="EFEFEF"/>
                </a:solidFill>
                <a:latin typeface="Roboto"/>
                <a:ea typeface="Roboto"/>
                <a:cs typeface="Roboto"/>
                <a:sym typeface="Roboto"/>
              </a:rPr>
              <a:t>WebRTC를 Google의 미션은?</a:t>
            </a:r>
            <a:endParaRPr sz="1800">
              <a:solidFill>
                <a:srgbClr val="EFEFEF"/>
              </a:solidFill>
              <a:latin typeface="Roboto"/>
              <a:ea typeface="Roboto"/>
              <a:cs typeface="Roboto"/>
              <a:sym typeface="Roboto"/>
            </a:endParaRPr>
          </a:p>
        </p:txBody>
      </p:sp>
      <p:sp>
        <p:nvSpPr>
          <p:cNvPr id="111" name="Shape 111"/>
          <p:cNvSpPr/>
          <p:nvPr/>
        </p:nvSpPr>
        <p:spPr>
          <a:xfrm>
            <a:off x="428625" y="1420400"/>
            <a:ext cx="8403600" cy="1580100"/>
          </a:xfrm>
          <a:prstGeom prst="rect">
            <a:avLst/>
          </a:prstGeom>
          <a:solidFill>
            <a:srgbClr val="EFEFEF"/>
          </a:solidFill>
          <a:ln w="9525" cap="flat" cmpd="sng">
            <a:solidFill>
              <a:srgbClr val="D9D9D9"/>
            </a:solidFill>
            <a:prstDash val="solid"/>
            <a:round/>
            <a:headEnd type="none" w="sm" len="sm"/>
            <a:tailEnd type="none" w="sm" len="sm"/>
          </a:ln>
          <a:effectLst>
            <a:outerShdw blurRad="57150" dist="19050" dir="5400000" algn="bl" rotWithShape="0">
              <a:srgbClr val="000000">
                <a:alpha val="70000"/>
              </a:srgbClr>
            </a:outerShdw>
          </a:effectLst>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ko">
                <a:solidFill>
                  <a:schemeClr val="dk2"/>
                </a:solidFill>
                <a:latin typeface="Roboto"/>
                <a:ea typeface="Roboto"/>
                <a:cs typeface="Roboto"/>
                <a:sym typeface="Roboto"/>
              </a:rPr>
              <a:t>to enable rich, high-quality RTC applications to be developed for</a:t>
            </a:r>
            <a:endParaRPr>
              <a:solidFill>
                <a:schemeClr val="dk2"/>
              </a:solidFill>
              <a:latin typeface="Roboto"/>
              <a:ea typeface="Roboto"/>
              <a:cs typeface="Roboto"/>
              <a:sym typeface="Roboto"/>
            </a:endParaRPr>
          </a:p>
          <a:p>
            <a:pPr marL="457200" lvl="0" indent="-317500" rtl="0">
              <a:lnSpc>
                <a:spcPct val="115000"/>
              </a:lnSpc>
              <a:spcBef>
                <a:spcPts val="1600"/>
              </a:spcBef>
              <a:spcAft>
                <a:spcPts val="0"/>
              </a:spcAft>
              <a:buClr>
                <a:schemeClr val="dk2"/>
              </a:buClr>
              <a:buSzPts val="1400"/>
              <a:buFont typeface="Roboto"/>
              <a:buChar char="●"/>
            </a:pPr>
            <a:r>
              <a:rPr lang="ko">
                <a:solidFill>
                  <a:schemeClr val="dk2"/>
                </a:solidFill>
                <a:latin typeface="Roboto"/>
                <a:ea typeface="Roboto"/>
                <a:cs typeface="Roboto"/>
                <a:sym typeface="Roboto"/>
              </a:rPr>
              <a:t>the browsers</a:t>
            </a:r>
            <a:endParaRPr>
              <a:solidFill>
                <a:schemeClr val="dk2"/>
              </a:solidFill>
              <a:latin typeface="Roboto"/>
              <a:ea typeface="Roboto"/>
              <a:cs typeface="Roboto"/>
              <a:sym typeface="Roboto"/>
            </a:endParaRPr>
          </a:p>
          <a:p>
            <a:pPr marL="457200" lvl="0" indent="-317500" rtl="0">
              <a:lnSpc>
                <a:spcPct val="115000"/>
              </a:lnSpc>
              <a:spcBef>
                <a:spcPts val="0"/>
              </a:spcBef>
              <a:spcAft>
                <a:spcPts val="0"/>
              </a:spcAft>
              <a:buClr>
                <a:schemeClr val="dk2"/>
              </a:buClr>
              <a:buSzPts val="1400"/>
              <a:buFont typeface="Roboto"/>
              <a:buChar char="●"/>
            </a:pPr>
            <a:r>
              <a:rPr lang="ko">
                <a:solidFill>
                  <a:schemeClr val="dk2"/>
                </a:solidFill>
                <a:latin typeface="Roboto"/>
                <a:ea typeface="Roboto"/>
                <a:cs typeface="Roboto"/>
                <a:sym typeface="Roboto"/>
              </a:rPr>
              <a:t>mobile devices</a:t>
            </a:r>
            <a:endParaRPr>
              <a:solidFill>
                <a:schemeClr val="dk2"/>
              </a:solidFill>
              <a:latin typeface="Roboto"/>
              <a:ea typeface="Roboto"/>
              <a:cs typeface="Roboto"/>
              <a:sym typeface="Roboto"/>
            </a:endParaRPr>
          </a:p>
          <a:p>
            <a:pPr marL="457200" lvl="0" indent="-317500" rtl="0">
              <a:lnSpc>
                <a:spcPct val="115000"/>
              </a:lnSpc>
              <a:spcBef>
                <a:spcPts val="0"/>
              </a:spcBef>
              <a:spcAft>
                <a:spcPts val="0"/>
              </a:spcAft>
              <a:buClr>
                <a:schemeClr val="dk2"/>
              </a:buClr>
              <a:buSzPts val="1400"/>
              <a:buFont typeface="Roboto"/>
              <a:buChar char="●"/>
            </a:pPr>
            <a:r>
              <a:rPr lang="ko">
                <a:solidFill>
                  <a:schemeClr val="dk2"/>
                </a:solidFill>
                <a:latin typeface="Roboto"/>
                <a:ea typeface="Roboto"/>
                <a:cs typeface="Roboto"/>
                <a:sym typeface="Roboto"/>
              </a:rPr>
              <a:t>and IOT devices</a:t>
            </a:r>
            <a:endParaRPr>
              <a:solidFill>
                <a:schemeClr val="dk2"/>
              </a:solidFill>
              <a:latin typeface="Roboto"/>
              <a:ea typeface="Roboto"/>
              <a:cs typeface="Roboto"/>
              <a:sym typeface="Roboto"/>
            </a:endParaRPr>
          </a:p>
          <a:p>
            <a:pPr marL="457200" lvl="0" indent="-317500" rtl="0">
              <a:lnSpc>
                <a:spcPct val="115000"/>
              </a:lnSpc>
              <a:spcBef>
                <a:spcPts val="0"/>
              </a:spcBef>
              <a:spcAft>
                <a:spcPts val="0"/>
              </a:spcAft>
              <a:buClr>
                <a:schemeClr val="dk2"/>
              </a:buClr>
              <a:buSzPts val="1400"/>
              <a:buFont typeface="Roboto"/>
              <a:buChar char="●"/>
            </a:pPr>
            <a:r>
              <a:rPr lang="ko">
                <a:solidFill>
                  <a:schemeClr val="dk2"/>
                </a:solidFill>
                <a:latin typeface="Roboto"/>
                <a:ea typeface="Roboto"/>
                <a:cs typeface="Roboto"/>
                <a:sym typeface="Roboto"/>
              </a:rPr>
              <a:t>and allow them all to communicate via a common set of protocols</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4.    newrow_: </a:t>
            </a:r>
            <a:r>
              <a:rPr lang="ko" b="1"/>
              <a:t>newrow_ smart</a:t>
            </a:r>
            <a:r>
              <a:rPr lang="ko"/>
              <a:t> 기능</a:t>
            </a:r>
            <a:endParaRPr sz="1400"/>
          </a:p>
        </p:txBody>
      </p:sp>
      <p:graphicFrame>
        <p:nvGraphicFramePr>
          <p:cNvPr id="487" name="Shape 487"/>
          <p:cNvGraphicFramePr/>
          <p:nvPr/>
        </p:nvGraphicFramePr>
        <p:xfrm>
          <a:off x="442950" y="1480975"/>
          <a:ext cx="8220700" cy="3200190"/>
        </p:xfrm>
        <a:graphic>
          <a:graphicData uri="http://schemas.openxmlformats.org/drawingml/2006/table">
            <a:tbl>
              <a:tblPr>
                <a:noFill/>
                <a:tableStyleId>{A8BEDD05-9275-4FD4-B5DD-3750A8255DC4}</a:tableStyleId>
              </a:tblPr>
              <a:tblGrid>
                <a:gridCol w="2652475">
                  <a:extLst>
                    <a:ext uri="{9D8B030D-6E8A-4147-A177-3AD203B41FA5}">
                      <a16:colId xmlns:a16="http://schemas.microsoft.com/office/drawing/2014/main" val="20000"/>
                    </a:ext>
                  </a:extLst>
                </a:gridCol>
                <a:gridCol w="5568225">
                  <a:extLst>
                    <a:ext uri="{9D8B030D-6E8A-4147-A177-3AD203B41FA5}">
                      <a16:colId xmlns:a16="http://schemas.microsoft.com/office/drawing/2014/main" val="20001"/>
                    </a:ext>
                  </a:extLst>
                </a:gridCol>
              </a:tblGrid>
              <a:tr h="276450">
                <a:tc>
                  <a:txBody>
                    <a:bodyPr/>
                    <a:lstStyle/>
                    <a:p>
                      <a:pPr marL="0" lvl="0" indent="0" rtl="0">
                        <a:spcBef>
                          <a:spcPts val="0"/>
                        </a:spcBef>
                        <a:spcAft>
                          <a:spcPts val="0"/>
                        </a:spcAft>
                        <a:buNone/>
                      </a:pPr>
                      <a:r>
                        <a:rPr lang="ko" sz="1200">
                          <a:solidFill>
                            <a:schemeClr val="dk2"/>
                          </a:solidFill>
                        </a:rPr>
                        <a:t>Virtual Classrooms</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1000"/>
                        <a:t>Virtual classrooms, Cloud storage, Whiteboard, Share YouTube, Quizzes, Video chat, Share your screen, File sharing, Playlist, Record and archive, Supporting LTI 기능이 포함됨</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276450">
                <a:tc>
                  <a:txBody>
                    <a:bodyPr/>
                    <a:lstStyle/>
                    <a:p>
                      <a:pPr marL="0" lvl="0" indent="0" rtl="0">
                        <a:spcBef>
                          <a:spcPts val="0"/>
                        </a:spcBef>
                        <a:spcAft>
                          <a:spcPts val="0"/>
                        </a:spcAft>
                        <a:buNone/>
                      </a:pPr>
                      <a:r>
                        <a:rPr lang="ko" sz="1200">
                          <a:solidFill>
                            <a:schemeClr val="dk2"/>
                          </a:solidFill>
                        </a:rPr>
                        <a:t>Share Your Screen</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457200" lvl="0" indent="-292100" rtl="0">
                        <a:spcBef>
                          <a:spcPts val="0"/>
                        </a:spcBef>
                        <a:spcAft>
                          <a:spcPts val="0"/>
                        </a:spcAft>
                        <a:buSzPts val="1000"/>
                        <a:buChar char="●"/>
                      </a:pPr>
                      <a:r>
                        <a:rPr lang="ko" sz="1000"/>
                        <a:t>이 기능은 Google Chrome으로 가능함.  </a:t>
                      </a:r>
                      <a:endParaRPr sz="1000"/>
                    </a:p>
                    <a:p>
                      <a:pPr marL="457200" lvl="0" indent="-292100" rtl="0">
                        <a:spcBef>
                          <a:spcPts val="0"/>
                        </a:spcBef>
                        <a:spcAft>
                          <a:spcPts val="0"/>
                        </a:spcAft>
                        <a:buSzPts val="1000"/>
                        <a:buChar char="●"/>
                      </a:pPr>
                      <a:r>
                        <a:rPr lang="ko" sz="1000"/>
                        <a:t>newrow_ Google Chrome web extension가 필요함.</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80175">
                <a:tc>
                  <a:txBody>
                    <a:bodyPr/>
                    <a:lstStyle/>
                    <a:p>
                      <a:pPr marL="0" lvl="0" indent="0" rtl="0">
                        <a:spcBef>
                          <a:spcPts val="0"/>
                        </a:spcBef>
                        <a:spcAft>
                          <a:spcPts val="0"/>
                        </a:spcAft>
                        <a:buNone/>
                      </a:pPr>
                      <a:r>
                        <a:rPr lang="ko" sz="1200">
                          <a:solidFill>
                            <a:schemeClr val="dk2"/>
                          </a:solidFill>
                        </a:rPr>
                        <a:t>Whiteboard &amp; File Annotations</a:t>
                      </a:r>
                      <a:endParaRPr sz="1200">
                        <a:solidFill>
                          <a:schemeClr val="dk2"/>
                        </a:solidFill>
                      </a:endParaRPr>
                    </a:p>
                  </a:txBody>
                  <a:tcPr marL="91425" marR="91425" marT="91425" marB="91425">
                    <a:lnT w="9525" cap="flat" cmpd="sng">
                      <a:solidFill>
                        <a:srgbClr val="9E9E9E"/>
                      </a:solidFill>
                      <a:prstDash val="solid"/>
                      <a:round/>
                      <a:headEnd type="none" w="sm" len="sm"/>
                      <a:tailEnd type="none" w="sm" len="sm"/>
                    </a:lnT>
                    <a:solidFill>
                      <a:srgbClr val="EFEFEF"/>
                    </a:solidFill>
                  </a:tcPr>
                </a:tc>
                <a:tc>
                  <a:txBody>
                    <a:bodyPr/>
                    <a:lstStyle/>
                    <a:p>
                      <a:pPr marL="0" lvl="0" indent="0" rtl="0">
                        <a:spcBef>
                          <a:spcPts val="0"/>
                        </a:spcBef>
                        <a:spcAft>
                          <a:spcPts val="0"/>
                        </a:spcAft>
                        <a:buNone/>
                      </a:pPr>
                      <a:r>
                        <a:rPr lang="ko" sz="1000"/>
                        <a:t>Interactive Whiteboard + Annotations</a:t>
                      </a:r>
                      <a:endParaRPr sz="1000"/>
                    </a:p>
                  </a:txBody>
                  <a:tcPr marL="91425" marR="91425" marT="91425" marB="91425">
                    <a:lnT w="9525" cap="flat" cmpd="sng">
                      <a:solidFill>
                        <a:srgbClr val="9E9E9E"/>
                      </a:solidFill>
                      <a:prstDash val="solid"/>
                      <a:round/>
                      <a:headEnd type="none" w="sm" len="sm"/>
                      <a:tailEnd type="none" w="sm" len="sm"/>
                    </a:lnT>
                    <a:solidFill>
                      <a:srgbClr val="EFEFEF"/>
                    </a:solidFill>
                  </a:tcP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ko" sz="1200">
                          <a:solidFill>
                            <a:schemeClr val="dk2"/>
                          </a:solidFill>
                        </a:rPr>
                        <a:t>Cloud Recording</a:t>
                      </a:r>
                      <a:endParaRPr sz="1200">
                        <a:solidFill>
                          <a:schemeClr val="dk2"/>
                        </a:solidFill>
                      </a:endParaRPr>
                    </a:p>
                  </a:txBody>
                  <a:tcPr marL="91425" marR="91425" marT="91425" marB="91425">
                    <a:solidFill>
                      <a:srgbClr val="EFEFEF"/>
                    </a:solidFill>
                  </a:tcPr>
                </a:tc>
                <a:tc>
                  <a:txBody>
                    <a:bodyPr/>
                    <a:lstStyle/>
                    <a:p>
                      <a:pPr marL="0" lvl="0" indent="0" rtl="0">
                        <a:spcBef>
                          <a:spcPts val="0"/>
                        </a:spcBef>
                        <a:spcAft>
                          <a:spcPts val="0"/>
                        </a:spcAft>
                        <a:buNone/>
                      </a:pPr>
                      <a:r>
                        <a:rPr lang="ko" sz="1000"/>
                        <a:t>Archive 및 Share 기능도 포함됨</a:t>
                      </a:r>
                      <a:endParaRPr sz="1000"/>
                    </a:p>
                  </a:txBody>
                  <a:tcPr marL="91425" marR="91425" marT="91425" marB="91425">
                    <a:solidFill>
                      <a:srgbClr val="EFEFEF"/>
                    </a:solidFill>
                  </a:tcPr>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ko" sz="1200">
                          <a:solidFill>
                            <a:schemeClr val="dk2"/>
                          </a:solidFill>
                        </a:rPr>
                        <a:t>Breakout</a:t>
                      </a:r>
                      <a:endParaRPr sz="1200">
                        <a:solidFill>
                          <a:schemeClr val="dk2"/>
                        </a:solidFill>
                      </a:endParaRPr>
                    </a:p>
                  </a:txBody>
                  <a:tcPr marL="91425" marR="91425" marT="91425" marB="91425">
                    <a:lnB w="9525" cap="flat" cmpd="sng">
                      <a:solidFill>
                        <a:srgbClr val="9E9E9E"/>
                      </a:solidFill>
                      <a:prstDash val="solid"/>
                      <a:round/>
                      <a:headEnd type="none" w="sm" len="sm"/>
                      <a:tailEnd type="none" w="sm" len="sm"/>
                    </a:lnB>
                    <a:solidFill>
                      <a:srgbClr val="EFEFEF"/>
                    </a:solidFill>
                  </a:tcPr>
                </a:tc>
                <a:tc>
                  <a:txBody>
                    <a:bodyPr/>
                    <a:lstStyle/>
                    <a:p>
                      <a:pPr marL="457200" lvl="0" indent="-292100">
                        <a:spcBef>
                          <a:spcPts val="0"/>
                        </a:spcBef>
                        <a:spcAft>
                          <a:spcPts val="0"/>
                        </a:spcAft>
                        <a:buSzPts val="1000"/>
                        <a:buChar char="●"/>
                      </a:pPr>
                      <a:r>
                        <a:rPr lang="ko" sz="1000"/>
                        <a:t>가상강의의 참여자들을 작은 그룹으로 분열하기 위해 사용됨</a:t>
                      </a:r>
                      <a:endParaRPr sz="1000"/>
                    </a:p>
                    <a:p>
                      <a:pPr marL="457200" lvl="0" indent="-292100" rtl="0">
                        <a:spcBef>
                          <a:spcPts val="0"/>
                        </a:spcBef>
                        <a:spcAft>
                          <a:spcPts val="0"/>
                        </a:spcAft>
                        <a:buSzPts val="1000"/>
                        <a:buChar char="●"/>
                      </a:pPr>
                      <a:r>
                        <a:rPr lang="ko" sz="1000"/>
                        <a:t>분열된 그룹을 관리할 수도 있음</a:t>
                      </a:r>
                      <a:endParaRPr sz="1000"/>
                    </a:p>
                  </a:txBody>
                  <a:tcPr marL="91425" marR="91425" marT="91425" marB="91425">
                    <a:solidFill>
                      <a:srgbClr val="EFEFEF"/>
                    </a:solidFill>
                  </a:tcPr>
                </a:tc>
                <a:extLst>
                  <a:ext uri="{0D108BD9-81ED-4DB2-BD59-A6C34878D82A}">
                    <a16:rowId xmlns:a16="http://schemas.microsoft.com/office/drawing/2014/main" val="10004"/>
                  </a:ext>
                </a:extLst>
              </a:tr>
              <a:tr h="0">
                <a:tc>
                  <a:txBody>
                    <a:bodyPr/>
                    <a:lstStyle/>
                    <a:p>
                      <a:pPr marL="0" lvl="0" indent="0" rtl="0">
                        <a:spcBef>
                          <a:spcPts val="0"/>
                        </a:spcBef>
                        <a:spcAft>
                          <a:spcPts val="0"/>
                        </a:spcAft>
                        <a:buNone/>
                      </a:pPr>
                      <a:r>
                        <a:rPr lang="ko" sz="1200">
                          <a:solidFill>
                            <a:schemeClr val="dk2"/>
                          </a:solidFill>
                        </a:rPr>
                        <a:t>Self Paced Courses</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457200" lvl="0" indent="-292100" rtl="0">
                        <a:spcBef>
                          <a:spcPts val="0"/>
                        </a:spcBef>
                        <a:spcAft>
                          <a:spcPts val="0"/>
                        </a:spcAft>
                        <a:buSzPts val="1000"/>
                        <a:buChar char="●"/>
                      </a:pPr>
                      <a:r>
                        <a:rPr lang="ko" sz="1000"/>
                        <a:t>Structured self-paced 강좌를 개설할 수 있고 퀴즈, 콘텐츠, 녹음 파일 추가 할 수 있음</a:t>
                      </a:r>
                      <a:endParaRPr sz="1000"/>
                    </a:p>
                    <a:p>
                      <a:pPr marL="457200" lvl="0" indent="-292100" rtl="0">
                        <a:spcBef>
                          <a:spcPts val="0"/>
                        </a:spcBef>
                        <a:spcAft>
                          <a:spcPts val="0"/>
                        </a:spcAft>
                        <a:buSzPts val="1000"/>
                        <a:buChar char="●"/>
                      </a:pPr>
                      <a:r>
                        <a:rPr lang="ko" sz="1000"/>
                        <a:t>Structured self-paced 강좌의 정의: 학습자가 원하는 시간 때 원하는 장소에서 원하는 디바스로 이 시스템에 들아가서 자기가 혼자서 강좌를 학습하고 학습콘텐츠를 수행함.  </a:t>
                      </a:r>
                      <a:endParaRPr sz="1000"/>
                    </a:p>
                  </a:txBody>
                  <a:tcPr marL="91425" marR="91425" marT="91425" marB="91425">
                    <a:lnL w="9525" cap="flat" cmpd="sng">
                      <a:solidFill>
                        <a:srgbClr val="9E9E9E"/>
                      </a:solidFill>
                      <a:prstDash val="solid"/>
                      <a:round/>
                      <a:headEnd type="none" w="sm" len="sm"/>
                      <a:tailEnd type="none" w="sm" len="sm"/>
                    </a:lnL>
                    <a:solidFill>
                      <a:srgbClr val="EFEFEF"/>
                    </a:solidFill>
                  </a:tcPr>
                </a:tc>
                <a:extLst>
                  <a:ext uri="{0D108BD9-81ED-4DB2-BD59-A6C34878D82A}">
                    <a16:rowId xmlns:a16="http://schemas.microsoft.com/office/drawing/2014/main" val="10005"/>
                  </a:ext>
                </a:extLst>
              </a:tr>
              <a:tr h="280175">
                <a:tc>
                  <a:txBody>
                    <a:bodyPr/>
                    <a:lstStyle/>
                    <a:p>
                      <a:pPr marL="0" lvl="0" indent="0" rtl="0">
                        <a:spcBef>
                          <a:spcPts val="0"/>
                        </a:spcBef>
                        <a:spcAft>
                          <a:spcPts val="0"/>
                        </a:spcAft>
                        <a:buNone/>
                      </a:pPr>
                      <a:r>
                        <a:rPr lang="ko" sz="1200">
                          <a:solidFill>
                            <a:schemeClr val="dk2"/>
                          </a:solidFill>
                        </a:rPr>
                        <a:t>Campus Administration</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rtl="0">
                        <a:spcBef>
                          <a:spcPts val="0"/>
                        </a:spcBef>
                        <a:spcAft>
                          <a:spcPts val="0"/>
                        </a:spcAft>
                        <a:buNone/>
                      </a:pPr>
                      <a:r>
                        <a:rPr lang="ko" sz="1000">
                          <a:solidFill>
                            <a:schemeClr val="dk2"/>
                          </a:solidFill>
                        </a:rPr>
                        <a:t>온라인 러닝 시스템, 시스템의 brand, 강좌 및 사용자를 커스터마이즈하고 관리할 수 있음  </a:t>
                      </a:r>
                      <a:endParaRPr sz="1000">
                        <a:solidFill>
                          <a:schemeClr val="dk2"/>
                        </a:solidFill>
                      </a:endParaRPr>
                    </a:p>
                  </a:txBody>
                  <a:tcPr marL="91425" marR="91425" marT="91425" marB="91425">
                    <a:lnL w="9525" cap="flat" cmpd="sng">
                      <a:solidFill>
                        <a:srgbClr val="9E9E9E"/>
                      </a:solidFill>
                      <a:prstDash val="solid"/>
                      <a:round/>
                      <a:headEnd type="none" w="sm" len="sm"/>
                      <a:tailEnd type="none" w="sm" len="sm"/>
                    </a:lnL>
                    <a:solidFill>
                      <a:srgbClr val="EFEFEF"/>
                    </a:solidFill>
                  </a:tcPr>
                </a:tc>
                <a:extLst>
                  <a:ext uri="{0D108BD9-81ED-4DB2-BD59-A6C34878D82A}">
                    <a16:rowId xmlns:a16="http://schemas.microsoft.com/office/drawing/2014/main" val="10006"/>
                  </a:ext>
                </a:extLst>
              </a:tr>
            </a:tbl>
          </a:graphicData>
        </a:graphic>
      </p:graphicFrame>
      <p:sp>
        <p:nvSpPr>
          <p:cNvPr id="488" name="Shape 488"/>
          <p:cNvSpPr/>
          <p:nvPr/>
        </p:nvSpPr>
        <p:spPr>
          <a:xfrm>
            <a:off x="442950" y="1214575"/>
            <a:ext cx="15708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핵심 기능</a:t>
            </a:r>
            <a:endParaRPr>
              <a:solidFill>
                <a:schemeClr val="lt1"/>
              </a:solidFill>
            </a:endParaRPr>
          </a:p>
        </p:txBody>
      </p:sp>
      <p:sp>
        <p:nvSpPr>
          <p:cNvPr id="489" name="Shape 489"/>
          <p:cNvSpPr/>
          <p:nvPr/>
        </p:nvSpPr>
        <p:spPr>
          <a:xfrm>
            <a:off x="2013750" y="1214575"/>
            <a:ext cx="66498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세부적인 설명</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10000"/>
            <a:ext cx="2485200" cy="114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4.    newrow_:</a:t>
            </a:r>
            <a:endParaRPr/>
          </a:p>
          <a:p>
            <a:pPr marL="0" lvl="0" indent="0">
              <a:spcBef>
                <a:spcPts val="0"/>
              </a:spcBef>
              <a:spcAft>
                <a:spcPts val="0"/>
              </a:spcAft>
              <a:buNone/>
            </a:pPr>
            <a:r>
              <a:rPr lang="ko" sz="2400"/>
              <a:t>    Screenshots</a:t>
            </a:r>
            <a:endParaRPr sz="2400"/>
          </a:p>
        </p:txBody>
      </p:sp>
      <p:pic>
        <p:nvPicPr>
          <p:cNvPr id="495" name="Shape 495"/>
          <p:cNvPicPr preferRelativeResize="0"/>
          <p:nvPr/>
        </p:nvPicPr>
        <p:blipFill>
          <a:blip r:embed="rId3">
            <a:alphaModFix/>
          </a:blip>
          <a:stretch>
            <a:fillRect/>
          </a:stretch>
        </p:blipFill>
        <p:spPr>
          <a:xfrm>
            <a:off x="2796850" y="127000"/>
            <a:ext cx="2792350" cy="1486300"/>
          </a:xfrm>
          <a:prstGeom prst="rect">
            <a:avLst/>
          </a:prstGeom>
          <a:noFill/>
          <a:ln w="9525" cap="flat" cmpd="sng">
            <a:solidFill>
              <a:srgbClr val="D9D9D9"/>
            </a:solidFill>
            <a:prstDash val="solid"/>
            <a:round/>
            <a:headEnd type="none" w="sm" len="sm"/>
            <a:tailEnd type="none" w="sm" len="sm"/>
          </a:ln>
        </p:spPr>
      </p:pic>
      <p:pic>
        <p:nvPicPr>
          <p:cNvPr id="496" name="Shape 496"/>
          <p:cNvPicPr preferRelativeResize="0"/>
          <p:nvPr/>
        </p:nvPicPr>
        <p:blipFill>
          <a:blip r:embed="rId4">
            <a:alphaModFix/>
          </a:blip>
          <a:stretch>
            <a:fillRect/>
          </a:stretch>
        </p:blipFill>
        <p:spPr>
          <a:xfrm>
            <a:off x="5661775" y="153676"/>
            <a:ext cx="2725500" cy="1405425"/>
          </a:xfrm>
          <a:prstGeom prst="rect">
            <a:avLst/>
          </a:prstGeom>
          <a:noFill/>
          <a:ln>
            <a:noFill/>
          </a:ln>
        </p:spPr>
      </p:pic>
      <p:sp>
        <p:nvSpPr>
          <p:cNvPr id="497" name="Shape 497"/>
          <p:cNvSpPr/>
          <p:nvPr/>
        </p:nvSpPr>
        <p:spPr>
          <a:xfrm>
            <a:off x="6390475" y="1559100"/>
            <a:ext cx="15708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Whiteboard 기능</a:t>
            </a:r>
            <a:endParaRPr>
              <a:solidFill>
                <a:schemeClr val="lt1"/>
              </a:solidFill>
            </a:endParaRPr>
          </a:p>
        </p:txBody>
      </p:sp>
      <p:sp>
        <p:nvSpPr>
          <p:cNvPr id="498" name="Shape 498"/>
          <p:cNvSpPr/>
          <p:nvPr/>
        </p:nvSpPr>
        <p:spPr>
          <a:xfrm>
            <a:off x="3170325" y="1613300"/>
            <a:ext cx="20454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Virtual Classroom 기능</a:t>
            </a:r>
            <a:endParaRPr>
              <a:solidFill>
                <a:schemeClr val="lt1"/>
              </a:solidFill>
            </a:endParaRPr>
          </a:p>
        </p:txBody>
      </p:sp>
      <p:pic>
        <p:nvPicPr>
          <p:cNvPr id="499" name="Shape 499"/>
          <p:cNvPicPr preferRelativeResize="0"/>
          <p:nvPr/>
        </p:nvPicPr>
        <p:blipFill>
          <a:blip r:embed="rId5">
            <a:alphaModFix/>
          </a:blip>
          <a:stretch>
            <a:fillRect/>
          </a:stretch>
        </p:blipFill>
        <p:spPr>
          <a:xfrm>
            <a:off x="5272200" y="2095525"/>
            <a:ext cx="3659749" cy="2372049"/>
          </a:xfrm>
          <a:prstGeom prst="rect">
            <a:avLst/>
          </a:prstGeom>
          <a:noFill/>
          <a:ln>
            <a:noFill/>
          </a:ln>
        </p:spPr>
      </p:pic>
      <p:sp>
        <p:nvSpPr>
          <p:cNvPr id="500" name="Shape 500"/>
          <p:cNvSpPr/>
          <p:nvPr/>
        </p:nvSpPr>
        <p:spPr>
          <a:xfrm>
            <a:off x="6360350" y="4467575"/>
            <a:ext cx="15708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Breakout 기능</a:t>
            </a:r>
            <a:endParaRPr>
              <a:solidFill>
                <a:schemeClr val="lt1"/>
              </a:solidFill>
            </a:endParaRPr>
          </a:p>
        </p:txBody>
      </p:sp>
      <p:pic>
        <p:nvPicPr>
          <p:cNvPr id="501" name="Shape 501"/>
          <p:cNvPicPr preferRelativeResize="0"/>
          <p:nvPr/>
        </p:nvPicPr>
        <p:blipFill>
          <a:blip r:embed="rId6">
            <a:alphaModFix/>
          </a:blip>
          <a:stretch>
            <a:fillRect/>
          </a:stretch>
        </p:blipFill>
        <p:spPr>
          <a:xfrm>
            <a:off x="158850" y="2147250"/>
            <a:ext cx="4547824" cy="2451100"/>
          </a:xfrm>
          <a:prstGeom prst="rect">
            <a:avLst/>
          </a:prstGeom>
          <a:noFill/>
          <a:ln w="9525" cap="flat" cmpd="sng">
            <a:solidFill>
              <a:srgbClr val="D9D9D9"/>
            </a:solidFill>
            <a:prstDash val="solid"/>
            <a:round/>
            <a:headEnd type="none" w="sm" len="sm"/>
            <a:tailEnd type="none" w="sm" len="sm"/>
          </a:ln>
        </p:spPr>
      </p:pic>
      <p:sp>
        <p:nvSpPr>
          <p:cNvPr id="502" name="Shape 502"/>
          <p:cNvSpPr/>
          <p:nvPr/>
        </p:nvSpPr>
        <p:spPr>
          <a:xfrm>
            <a:off x="1323125" y="4598350"/>
            <a:ext cx="20454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a:solidFill>
                  <a:schemeClr val="lt1"/>
                </a:solidFill>
              </a:rPr>
              <a:t>Self-paced course 기능</a:t>
            </a:r>
            <a:endParaRPr>
              <a:solidFill>
                <a:schemeClr val="lt1"/>
              </a:solidFill>
            </a:endParaRPr>
          </a:p>
        </p:txBody>
      </p:sp>
      <p:sp>
        <p:nvSpPr>
          <p:cNvPr id="503" name="Shape 503"/>
          <p:cNvSpPr/>
          <p:nvPr/>
        </p:nvSpPr>
        <p:spPr>
          <a:xfrm>
            <a:off x="1240725" y="2209950"/>
            <a:ext cx="1102200" cy="349200"/>
          </a:xfrm>
          <a:prstGeom prst="rect">
            <a:avLst/>
          </a:pr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a:spcBef>
                <a:spcPts val="0"/>
              </a:spcBef>
              <a:spcAft>
                <a:spcPts val="0"/>
              </a:spcAft>
              <a:buNone/>
            </a:pPr>
            <a:r>
              <a:rPr lang="ko" sz="800" b="1">
                <a:solidFill>
                  <a:srgbClr val="EFEFEF"/>
                </a:solidFill>
              </a:rPr>
              <a:t>정리된 다양한 학습 콘텐츠 여기에 있음</a:t>
            </a:r>
            <a:endParaRPr sz="800" b="1">
              <a:solidFill>
                <a:srgbClr val="EFEFEF"/>
              </a:solidFill>
            </a:endParaRPr>
          </a:p>
        </p:txBody>
      </p:sp>
      <p:cxnSp>
        <p:nvCxnSpPr>
          <p:cNvPr id="504" name="Shape 504"/>
          <p:cNvCxnSpPr>
            <a:stCxn id="505" idx="3"/>
            <a:endCxn id="503" idx="2"/>
          </p:cNvCxnSpPr>
          <p:nvPr/>
        </p:nvCxnSpPr>
        <p:spPr>
          <a:xfrm rot="10800000" flipH="1">
            <a:off x="1523675" y="2559300"/>
            <a:ext cx="268200" cy="873600"/>
          </a:xfrm>
          <a:prstGeom prst="straightConnector1">
            <a:avLst/>
          </a:prstGeom>
          <a:noFill/>
          <a:ln w="9525" cap="flat" cmpd="sng">
            <a:solidFill>
              <a:schemeClr val="dk2"/>
            </a:solidFill>
            <a:prstDash val="solid"/>
            <a:round/>
            <a:headEnd type="none" w="med" len="med"/>
            <a:tailEnd type="triangle" w="med" len="med"/>
          </a:ln>
        </p:spPr>
      </p:cxnSp>
      <p:sp>
        <p:nvSpPr>
          <p:cNvPr id="505" name="Shape 505"/>
          <p:cNvSpPr/>
          <p:nvPr/>
        </p:nvSpPr>
        <p:spPr>
          <a:xfrm>
            <a:off x="861275" y="2634900"/>
            <a:ext cx="662400" cy="15960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4.    newrow_: 판매 전략</a:t>
            </a:r>
            <a:endParaRPr/>
          </a:p>
        </p:txBody>
      </p:sp>
      <p:pic>
        <p:nvPicPr>
          <p:cNvPr id="511" name="Shape 511"/>
          <p:cNvPicPr preferRelativeResize="0"/>
          <p:nvPr/>
        </p:nvPicPr>
        <p:blipFill>
          <a:blip r:embed="rId3">
            <a:alphaModFix/>
          </a:blip>
          <a:stretch>
            <a:fillRect/>
          </a:stretch>
        </p:blipFill>
        <p:spPr>
          <a:xfrm>
            <a:off x="269525" y="1746675"/>
            <a:ext cx="5258078" cy="2378822"/>
          </a:xfrm>
          <a:prstGeom prst="rect">
            <a:avLst/>
          </a:prstGeom>
          <a:noFill/>
          <a:ln>
            <a:noFill/>
          </a:ln>
        </p:spPr>
      </p:pic>
      <p:pic>
        <p:nvPicPr>
          <p:cNvPr id="512" name="Shape 512"/>
          <p:cNvPicPr preferRelativeResize="0"/>
          <p:nvPr/>
        </p:nvPicPr>
        <p:blipFill>
          <a:blip r:embed="rId4">
            <a:alphaModFix/>
          </a:blip>
          <a:stretch>
            <a:fillRect/>
          </a:stretch>
        </p:blipFill>
        <p:spPr>
          <a:xfrm>
            <a:off x="5652570" y="1743600"/>
            <a:ext cx="1864864" cy="2384976"/>
          </a:xfrm>
          <a:prstGeom prst="rect">
            <a:avLst/>
          </a:prstGeom>
          <a:noFill/>
          <a:ln>
            <a:noFill/>
          </a:ln>
        </p:spPr>
      </p:pic>
      <p:cxnSp>
        <p:nvCxnSpPr>
          <p:cNvPr id="513" name="Shape 513"/>
          <p:cNvCxnSpPr>
            <a:stCxn id="514" idx="0"/>
          </p:cNvCxnSpPr>
          <p:nvPr/>
        </p:nvCxnSpPr>
        <p:spPr>
          <a:xfrm rot="10800000" flipH="1">
            <a:off x="4140625" y="3761100"/>
            <a:ext cx="231900" cy="451800"/>
          </a:xfrm>
          <a:prstGeom prst="straightConnector1">
            <a:avLst/>
          </a:prstGeom>
          <a:noFill/>
          <a:ln w="9525" cap="flat" cmpd="sng">
            <a:solidFill>
              <a:schemeClr val="dk2"/>
            </a:solidFill>
            <a:prstDash val="solid"/>
            <a:round/>
            <a:headEnd type="none" w="med" len="med"/>
            <a:tailEnd type="triangle" w="med" len="med"/>
          </a:ln>
        </p:spPr>
      </p:cxnSp>
      <p:sp>
        <p:nvSpPr>
          <p:cNvPr id="514" name="Shape 514"/>
          <p:cNvSpPr/>
          <p:nvPr/>
        </p:nvSpPr>
        <p:spPr>
          <a:xfrm>
            <a:off x="2874475" y="4212900"/>
            <a:ext cx="2532300" cy="266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선택에 따라 비용이 달라짐</a:t>
            </a:r>
            <a:endParaRPr>
              <a:solidFill>
                <a:schemeClr val="lt1"/>
              </a:solidFill>
            </a:endParaRPr>
          </a:p>
        </p:txBody>
      </p:sp>
      <p:sp>
        <p:nvSpPr>
          <p:cNvPr id="515" name="Shape 515"/>
          <p:cNvSpPr/>
          <p:nvPr/>
        </p:nvSpPr>
        <p:spPr>
          <a:xfrm>
            <a:off x="6727525" y="157050"/>
            <a:ext cx="2174400" cy="1388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a:solidFill>
                  <a:schemeClr val="lt1"/>
                </a:solidFill>
              </a:rPr>
              <a:t>가상 강의의 수, 녹음 시간, 사용자의 수, self-paced 강의의 수에 따라 비용이 달라짐!!!</a:t>
            </a:r>
            <a:endParaRPr>
              <a:solidFill>
                <a:schemeClr val="lt1"/>
              </a:solidFill>
            </a:endParaRPr>
          </a:p>
        </p:txBody>
      </p:sp>
      <p:sp>
        <p:nvSpPr>
          <p:cNvPr id="516" name="Shape 516"/>
          <p:cNvSpPr/>
          <p:nvPr/>
        </p:nvSpPr>
        <p:spPr>
          <a:xfrm>
            <a:off x="269525" y="1749625"/>
            <a:ext cx="7247700" cy="2378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517" name="Shape 517"/>
          <p:cNvCxnSpPr>
            <a:stCxn id="516" idx="0"/>
            <a:endCxn id="515" idx="1"/>
          </p:cNvCxnSpPr>
          <p:nvPr/>
        </p:nvCxnSpPr>
        <p:spPr>
          <a:xfrm rot="10800000" flipH="1">
            <a:off x="3893375" y="851425"/>
            <a:ext cx="2834100" cy="89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animEffect transition="in" filter="fade">
                                      <p:cBhvr>
                                        <p:cTn id="7" dur="1000"/>
                                        <p:tgtEl>
                                          <p:spTgt spid="513"/>
                                        </p:tgtEl>
                                      </p:cBhvr>
                                    </p:animEffect>
                                  </p:childTnLst>
                                </p:cTn>
                              </p:par>
                              <p:par>
                                <p:cTn id="8" presetID="10" presetClass="entr" presetSubtype="0" fill="hold" nodeType="withEffect">
                                  <p:stCondLst>
                                    <p:cond delay="0"/>
                                  </p:stCondLst>
                                  <p:childTnLst>
                                    <p:set>
                                      <p:cBhvr>
                                        <p:cTn id="9" dur="1" fill="hold">
                                          <p:stCondLst>
                                            <p:cond delay="0"/>
                                          </p:stCondLst>
                                        </p:cTn>
                                        <p:tgtEl>
                                          <p:spTgt spid="514"/>
                                        </p:tgtEl>
                                        <p:attrNameLst>
                                          <p:attrName>style.visibility</p:attrName>
                                        </p:attrNameLst>
                                      </p:cBhvr>
                                      <p:to>
                                        <p:strVal val="visible"/>
                                      </p:to>
                                    </p:set>
                                    <p:animEffect transition="in" filter="fade">
                                      <p:cBhvr>
                                        <p:cTn id="10" dur="1000"/>
                                        <p:tgtEl>
                                          <p:spTgt spid="5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fade">
                                      <p:cBhvr>
                                        <p:cTn id="15" dur="10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6"/>
                                        </p:tgtEl>
                                        <p:attrNameLst>
                                          <p:attrName>style.visibility</p:attrName>
                                        </p:attrNameLst>
                                      </p:cBhvr>
                                      <p:to>
                                        <p:strVal val="visible"/>
                                      </p:to>
                                    </p:set>
                                    <p:animEffect transition="in" filter="fade">
                                      <p:cBhvr>
                                        <p:cTn id="20" dur="1000"/>
                                        <p:tgtEl>
                                          <p:spTgt spid="516"/>
                                        </p:tgtEl>
                                      </p:cBhvr>
                                    </p:animEffect>
                                  </p:childTnLst>
                                </p:cTn>
                              </p:par>
                              <p:par>
                                <p:cTn id="21" presetID="10" presetClass="entr" presetSubtype="0" fill="hold" nodeType="withEffect">
                                  <p:stCondLst>
                                    <p:cond delay="0"/>
                                  </p:stCondLst>
                                  <p:childTnLst>
                                    <p:set>
                                      <p:cBhvr>
                                        <p:cTn id="22" dur="1" fill="hold">
                                          <p:stCondLst>
                                            <p:cond delay="0"/>
                                          </p:stCondLst>
                                        </p:cTn>
                                        <p:tgtEl>
                                          <p:spTgt spid="515"/>
                                        </p:tgtEl>
                                        <p:attrNameLst>
                                          <p:attrName>style.visibility</p:attrName>
                                        </p:attrNameLst>
                                      </p:cBhvr>
                                      <p:to>
                                        <p:strVal val="visible"/>
                                      </p:to>
                                    </p:set>
                                    <p:animEffect transition="in" filter="fade">
                                      <p:cBhvr>
                                        <p:cTn id="23"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5. 기타 교육적인 WebRTC 기업들</a:t>
            </a:r>
            <a:endParaRPr/>
          </a:p>
        </p:txBody>
      </p:sp>
      <p:sp>
        <p:nvSpPr>
          <p:cNvPr id="523" name="Shape 5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투터링 (</a:t>
            </a:r>
            <a:r>
              <a:rPr lang="ko" u="sng">
                <a:solidFill>
                  <a:schemeClr val="hlink"/>
                </a:solidFill>
                <a:hlinkClick r:id="rId3"/>
              </a:rPr>
              <a:t>www.tutoring.co.kr</a:t>
            </a:r>
            <a:r>
              <a:rPr lang="ko"/>
              <a:t>):</a:t>
            </a:r>
            <a:endParaRPr/>
          </a:p>
          <a:p>
            <a:pPr marL="914400" lvl="1" indent="-317500" rtl="0">
              <a:spcBef>
                <a:spcPts val="0"/>
              </a:spcBef>
              <a:spcAft>
                <a:spcPts val="0"/>
              </a:spcAft>
              <a:buSzPts val="1400"/>
              <a:buChar char="○"/>
            </a:pPr>
            <a:r>
              <a:rPr lang="ko"/>
              <a:t>영어를 튜터-학습자(1대1)로 가상 통화하면서 가르침 </a:t>
            </a:r>
            <a:endParaRPr/>
          </a:p>
          <a:p>
            <a:pPr marL="914400" lvl="1" indent="-317500" rtl="0">
              <a:spcBef>
                <a:spcPts val="0"/>
              </a:spcBef>
              <a:spcAft>
                <a:spcPts val="0"/>
              </a:spcAft>
              <a:buSzPts val="1400"/>
              <a:buChar char="○"/>
            </a:pPr>
            <a:r>
              <a:rPr lang="ko"/>
              <a:t>한국 회사임</a:t>
            </a:r>
            <a:endParaRPr/>
          </a:p>
          <a:p>
            <a:pPr marL="457200" lvl="0" indent="-342900" rtl="0">
              <a:spcBef>
                <a:spcPts val="0"/>
              </a:spcBef>
              <a:spcAft>
                <a:spcPts val="0"/>
              </a:spcAft>
              <a:buSzPts val="1800"/>
              <a:buChar char="●"/>
            </a:pPr>
            <a:r>
              <a:rPr lang="ko"/>
              <a:t> Level Up Village (</a:t>
            </a:r>
            <a:r>
              <a:rPr lang="ko" u="sng">
                <a:solidFill>
                  <a:schemeClr val="hlink"/>
                </a:solidFill>
                <a:hlinkClick r:id="rId4"/>
              </a:rPr>
              <a:t>https://www.levelupvillage.com</a:t>
            </a:r>
            <a:r>
              <a:rPr lang="ko"/>
              <a:t>)</a:t>
            </a:r>
            <a:endParaRPr/>
          </a:p>
          <a:p>
            <a:pPr marL="914400" lvl="1" indent="-317500" rtl="0">
              <a:spcBef>
                <a:spcPts val="0"/>
              </a:spcBef>
              <a:spcAft>
                <a:spcPts val="0"/>
              </a:spcAft>
              <a:buSzPts val="1400"/>
              <a:buChar char="○"/>
            </a:pPr>
            <a:r>
              <a:rPr lang="ko"/>
              <a:t>Connect global students on STEAM education</a:t>
            </a:r>
            <a:endParaRPr/>
          </a:p>
          <a:p>
            <a:pPr marL="457200" lvl="0" indent="-342900" rtl="0">
              <a:spcBef>
                <a:spcPts val="0"/>
              </a:spcBef>
              <a:spcAft>
                <a:spcPts val="0"/>
              </a:spcAft>
              <a:buSzPts val="1800"/>
              <a:buChar char="●"/>
            </a:pPr>
            <a:r>
              <a:rPr lang="ko"/>
              <a:t>Vedantu</a:t>
            </a:r>
            <a:endParaRPr/>
          </a:p>
          <a:p>
            <a:pPr marL="914400" lvl="1" indent="-317500" rtl="0">
              <a:spcBef>
                <a:spcPts val="0"/>
              </a:spcBef>
              <a:spcAft>
                <a:spcPts val="0"/>
              </a:spcAft>
              <a:buSzPts val="1400"/>
              <a:buChar char="○"/>
            </a:pPr>
            <a:r>
              <a:rPr lang="ko"/>
              <a:t>1대1 교수자와 학습자가 만나는 시스템임 (live online tutoring)</a:t>
            </a:r>
            <a:endParaRPr/>
          </a:p>
          <a:p>
            <a:pPr marL="457200" lvl="0" indent="-342900" rtl="0">
              <a:spcBef>
                <a:spcPts val="0"/>
              </a:spcBef>
              <a:spcAft>
                <a:spcPts val="0"/>
              </a:spcAft>
              <a:buSzPts val="1800"/>
              <a:buChar char="●"/>
            </a:pPr>
            <a:r>
              <a:rPr lang="ko"/>
              <a:t>Codewings</a:t>
            </a:r>
            <a:endParaRPr/>
          </a:p>
          <a:p>
            <a:pPr marL="914400" lvl="1" indent="-317500" rtl="0">
              <a:spcBef>
                <a:spcPts val="0"/>
              </a:spcBef>
              <a:spcAft>
                <a:spcPts val="0"/>
              </a:spcAft>
              <a:buSzPts val="1400"/>
              <a:buChar char="○"/>
            </a:pPr>
            <a:r>
              <a:rPr lang="ko"/>
              <a:t>SW 교육을 1대1 튜터로 하는 화상 강의실 시스템임</a:t>
            </a:r>
            <a:endParaRPr/>
          </a:p>
          <a:p>
            <a:pPr marL="0" lvl="0" indent="0"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6.  교육 분야외의 기업: a. Circuit</a:t>
            </a:r>
            <a:endParaRPr/>
          </a:p>
        </p:txBody>
      </p:sp>
      <p:sp>
        <p:nvSpPr>
          <p:cNvPr id="529" name="Shape 529"/>
          <p:cNvSpPr txBox="1">
            <a:spLocks noGrp="1"/>
          </p:cNvSpPr>
          <p:nvPr>
            <p:ph type="body" idx="1"/>
          </p:nvPr>
        </p:nvSpPr>
        <p:spPr>
          <a:xfrm>
            <a:off x="311700" y="1306075"/>
            <a:ext cx="8520600" cy="33390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rgbClr val="000000"/>
              </a:buClr>
              <a:buSzPts val="1400"/>
              <a:buChar char="-"/>
            </a:pPr>
            <a:r>
              <a:rPr lang="ko" sz="1400">
                <a:solidFill>
                  <a:srgbClr val="000000"/>
                </a:solidFill>
              </a:rPr>
              <a:t>Circuit is an enterprise WebRTC based team communication and collaboration cloud service by Unify.</a:t>
            </a:r>
            <a:endParaRPr sz="1400">
              <a:solidFill>
                <a:srgbClr val="000000"/>
              </a:solidFill>
            </a:endParaRPr>
          </a:p>
          <a:p>
            <a:pPr marL="457200" lvl="0" indent="-317500" rtl="0">
              <a:spcBef>
                <a:spcPts val="0"/>
              </a:spcBef>
              <a:spcAft>
                <a:spcPts val="0"/>
              </a:spcAft>
              <a:buClr>
                <a:srgbClr val="000000"/>
              </a:buClr>
              <a:buSzPts val="1400"/>
              <a:buChar char="-"/>
            </a:pPr>
            <a:r>
              <a:rPr lang="ko" sz="1400">
                <a:solidFill>
                  <a:srgbClr val="000000"/>
                </a:solidFill>
              </a:rPr>
              <a:t>앱 하나를 통해  의사소통(비디오, 음성, 화면 공유, 채팅) 제공함</a:t>
            </a:r>
            <a:endParaRPr sz="1400">
              <a:solidFill>
                <a:srgbClr val="000000"/>
              </a:solidFill>
            </a:endParaRPr>
          </a:p>
          <a:p>
            <a:pPr marL="457200" lvl="0" indent="-317500" rtl="0">
              <a:spcBef>
                <a:spcPts val="0"/>
              </a:spcBef>
              <a:spcAft>
                <a:spcPts val="0"/>
              </a:spcAft>
              <a:buClr>
                <a:srgbClr val="000000"/>
              </a:buClr>
              <a:buSzPts val="1400"/>
              <a:buChar char="-"/>
            </a:pPr>
            <a:r>
              <a:rPr lang="ko" sz="1400">
                <a:solidFill>
                  <a:srgbClr val="000000"/>
                </a:solidFill>
              </a:rPr>
              <a:t>다양한 플랫폼 및 브라우저를 지원함: iPhone, Android, Chrome, IE, Firefox</a:t>
            </a:r>
            <a:endParaRPr sz="1400">
              <a:solidFill>
                <a:srgbClr val="000000"/>
              </a:solidFill>
            </a:endParaRPr>
          </a:p>
          <a:p>
            <a:pPr marL="457200" lvl="0" indent="-317500" rtl="0">
              <a:spcBef>
                <a:spcPts val="0"/>
              </a:spcBef>
              <a:spcAft>
                <a:spcPts val="0"/>
              </a:spcAft>
              <a:buClr>
                <a:srgbClr val="000000"/>
              </a:buClr>
              <a:buSzPts val="1400"/>
              <a:buChar char="-"/>
            </a:pPr>
            <a:r>
              <a:rPr lang="ko" sz="1400">
                <a:solidFill>
                  <a:srgbClr val="000000"/>
                </a:solidFill>
              </a:rPr>
              <a:t>타겟인 기업임. </a:t>
            </a:r>
            <a:endParaRPr sz="1400">
              <a:solidFill>
                <a:srgbClr val="000000"/>
              </a:solidFill>
            </a:endParaRPr>
          </a:p>
          <a:p>
            <a:pPr marL="457200" lvl="0" indent="-317500" rtl="0">
              <a:spcBef>
                <a:spcPts val="0"/>
              </a:spcBef>
              <a:spcAft>
                <a:spcPts val="0"/>
              </a:spcAft>
              <a:buClr>
                <a:srgbClr val="000000"/>
              </a:buClr>
              <a:buSzPts val="1400"/>
              <a:buChar char="-"/>
            </a:pPr>
            <a:r>
              <a:rPr lang="ko" sz="1400">
                <a:solidFill>
                  <a:srgbClr val="000000"/>
                </a:solidFill>
              </a:rPr>
              <a:t>판매 전력:</a:t>
            </a:r>
            <a:endParaRPr sz="1400">
              <a:solidFill>
                <a:srgbClr val="000000"/>
              </a:solidFill>
            </a:endParaRPr>
          </a:p>
        </p:txBody>
      </p:sp>
      <p:pic>
        <p:nvPicPr>
          <p:cNvPr id="530" name="Shape 530"/>
          <p:cNvPicPr preferRelativeResize="0"/>
          <p:nvPr/>
        </p:nvPicPr>
        <p:blipFill>
          <a:blip r:embed="rId3">
            <a:alphaModFix/>
          </a:blip>
          <a:stretch>
            <a:fillRect/>
          </a:stretch>
        </p:blipFill>
        <p:spPr>
          <a:xfrm>
            <a:off x="1765350" y="2662150"/>
            <a:ext cx="5534350" cy="2316300"/>
          </a:xfrm>
          <a:prstGeom prst="rect">
            <a:avLst/>
          </a:prstGeom>
          <a:noFill/>
          <a:ln w="9525" cap="flat" cmpd="sng">
            <a:solidFill>
              <a:srgbClr val="D9D9D9"/>
            </a:solidFill>
            <a:prstDash val="solid"/>
            <a:round/>
            <a:headEnd type="none" w="sm" len="sm"/>
            <a:tailEnd type="none" w="sm" len="sm"/>
          </a:ln>
        </p:spPr>
      </p:pic>
      <p:pic>
        <p:nvPicPr>
          <p:cNvPr id="531" name="Shape 531"/>
          <p:cNvPicPr preferRelativeResize="0"/>
          <p:nvPr/>
        </p:nvPicPr>
        <p:blipFill>
          <a:blip r:embed="rId4">
            <a:alphaModFix/>
          </a:blip>
          <a:stretch>
            <a:fillRect/>
          </a:stretch>
        </p:blipFill>
        <p:spPr>
          <a:xfrm>
            <a:off x="8037450" y="42825"/>
            <a:ext cx="1013000" cy="1013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6.  교육 분야외의 기업: b. Apidaze</a:t>
            </a:r>
            <a:endParaRPr/>
          </a:p>
        </p:txBody>
      </p:sp>
      <p:sp>
        <p:nvSpPr>
          <p:cNvPr id="537" name="Shape 5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2018.02.19로 “VoIP Innovations”라는 회사가 이 회사를 구매했음</a:t>
            </a:r>
            <a:endParaRPr/>
          </a:p>
          <a:p>
            <a:pPr marL="457200" lvl="0" indent="-342900" rtl="0">
              <a:spcBef>
                <a:spcPts val="0"/>
              </a:spcBef>
              <a:spcAft>
                <a:spcPts val="0"/>
              </a:spcAft>
              <a:buSzPts val="1800"/>
              <a:buChar char="-"/>
            </a:pPr>
            <a:r>
              <a:rPr lang="ko"/>
              <a:t>실시간 음성, 비디오, 채팅 기능을 VoIP, 웹 및 모바일 앱에 추가할 수 있도록 제품 제공하는 회사임. 그중 WebRTC conferencing 제품도 있음 </a:t>
            </a:r>
            <a:endParaRPr/>
          </a:p>
          <a:p>
            <a:pPr marL="457200" lvl="0" indent="-342900" rtl="0">
              <a:spcBef>
                <a:spcPts val="0"/>
              </a:spcBef>
              <a:spcAft>
                <a:spcPts val="0"/>
              </a:spcAft>
              <a:buSzPts val="1800"/>
              <a:buChar char="-"/>
            </a:pPr>
            <a:r>
              <a:rPr lang="ko"/>
              <a:t>WebRTC conferencing 제품의 가격은 다음과 같음:</a:t>
            </a:r>
            <a:endParaRPr/>
          </a:p>
          <a:p>
            <a:pPr marL="457200" lvl="0" indent="0" rtl="0">
              <a:spcBef>
                <a:spcPts val="1600"/>
              </a:spcBef>
              <a:spcAft>
                <a:spcPts val="1600"/>
              </a:spcAft>
              <a:buNone/>
            </a:pPr>
            <a:r>
              <a:rPr lang="ko"/>
              <a:t>           </a:t>
            </a:r>
            <a:r>
              <a:rPr lang="ko" sz="1800"/>
              <a:t>5 hours/month included:  </a:t>
            </a:r>
            <a:r>
              <a:rPr lang="ko" sz="3000"/>
              <a:t>   $0.055</a:t>
            </a:r>
            <a:r>
              <a:rPr lang="ko" sz="1800"/>
              <a:t>/min</a:t>
            </a:r>
            <a:endParaRPr sz="1800"/>
          </a:p>
        </p:txBody>
      </p:sp>
      <p:pic>
        <p:nvPicPr>
          <p:cNvPr id="538" name="Shape 538"/>
          <p:cNvPicPr preferRelativeResize="0"/>
          <p:nvPr/>
        </p:nvPicPr>
        <p:blipFill>
          <a:blip r:embed="rId3">
            <a:alphaModFix/>
          </a:blip>
          <a:stretch>
            <a:fillRect/>
          </a:stretch>
        </p:blipFill>
        <p:spPr>
          <a:xfrm>
            <a:off x="6172250" y="-7475"/>
            <a:ext cx="2971751" cy="713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ko"/>
              <a:t>WebRTC 회사들은 잘 나가는 것 같음.</a:t>
            </a:r>
            <a:endParaRPr/>
          </a:p>
          <a:p>
            <a:pPr marL="457200" lvl="0" indent="-342900" rtl="0">
              <a:lnSpc>
                <a:spcPct val="150000"/>
              </a:lnSpc>
              <a:spcBef>
                <a:spcPts val="1600"/>
              </a:spcBef>
              <a:spcAft>
                <a:spcPts val="0"/>
              </a:spcAft>
              <a:buSzPts val="1800"/>
              <a:buChar char="-"/>
            </a:pPr>
            <a:r>
              <a:rPr lang="ko"/>
              <a:t>Addlive → 2014년에 Snapchat가 이 회사를 구매했음</a:t>
            </a:r>
            <a:endParaRPr/>
          </a:p>
          <a:p>
            <a:pPr marL="457200" lvl="0" indent="-342900">
              <a:lnSpc>
                <a:spcPct val="150000"/>
              </a:lnSpc>
              <a:spcBef>
                <a:spcPts val="0"/>
              </a:spcBef>
              <a:spcAft>
                <a:spcPts val="0"/>
              </a:spcAft>
              <a:buSzPts val="1800"/>
              <a:buChar char="-"/>
            </a:pPr>
            <a:r>
              <a:rPr lang="ko"/>
              <a:t>Requestec Saypage → 2014년에 Blackboard가 구매했음</a:t>
            </a:r>
            <a:endParaRPr/>
          </a:p>
        </p:txBody>
      </p:sp>
      <p:sp>
        <p:nvSpPr>
          <p:cNvPr id="544" name="Shape 5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6.  교육 분야외의 기업: c. 기타</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title"/>
          </p:nvPr>
        </p:nvSpPr>
        <p:spPr>
          <a:xfrm>
            <a:off x="265500" y="724200"/>
            <a:ext cx="40452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ko"/>
              <a:t>결론</a:t>
            </a:r>
            <a:endParaRPr/>
          </a:p>
        </p:txBody>
      </p:sp>
      <p:sp>
        <p:nvSpPr>
          <p:cNvPr id="550" name="Shape 5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ko" dirty="0"/>
              <a:t>교육 시장에서 활용되는 WebRTC 기술에 대한 다양한 판매 전략 및 제품 &amp; 서비스를 탐색하여 도출되는 결론</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결론 1: 다양한 판매전략 및 프로덕트가 있음 </a:t>
            </a:r>
            <a:endParaRPr/>
          </a:p>
        </p:txBody>
      </p:sp>
      <p:sp>
        <p:nvSpPr>
          <p:cNvPr id="556" name="Shape 556"/>
          <p:cNvSpPr txBox="1">
            <a:spLocks noGrp="1"/>
          </p:cNvSpPr>
          <p:nvPr>
            <p:ph type="body" idx="1"/>
          </p:nvPr>
        </p:nvSpPr>
        <p:spPr>
          <a:xfrm>
            <a:off x="311700" y="1235550"/>
            <a:ext cx="8520600" cy="33390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SzPts val="1800"/>
              <a:buChar char="●"/>
            </a:pPr>
            <a:r>
              <a:rPr lang="ko" b="1"/>
              <a:t>판매 전략</a:t>
            </a:r>
            <a:endParaRPr b="1"/>
          </a:p>
          <a:p>
            <a:pPr marL="914400" lvl="1" indent="-317500" rtl="0">
              <a:lnSpc>
                <a:spcPct val="115000"/>
              </a:lnSpc>
              <a:spcBef>
                <a:spcPts val="0"/>
              </a:spcBef>
              <a:spcAft>
                <a:spcPts val="0"/>
              </a:spcAft>
              <a:buSzPts val="1400"/>
              <a:buChar char="○"/>
            </a:pPr>
            <a:r>
              <a:rPr lang="ko"/>
              <a:t>per minutes</a:t>
            </a:r>
            <a:endParaRPr/>
          </a:p>
          <a:p>
            <a:pPr marL="914400" lvl="1" indent="-317500" rtl="0">
              <a:lnSpc>
                <a:spcPct val="115000"/>
              </a:lnSpc>
              <a:spcBef>
                <a:spcPts val="0"/>
              </a:spcBef>
              <a:spcAft>
                <a:spcPts val="0"/>
              </a:spcAft>
              <a:buSzPts val="1400"/>
              <a:buChar char="○"/>
            </a:pPr>
            <a:r>
              <a:rPr lang="ko"/>
              <a:t>가상강의 수</a:t>
            </a:r>
            <a:endParaRPr/>
          </a:p>
          <a:p>
            <a:pPr marL="914400" lvl="1" indent="-317500" rtl="0">
              <a:lnSpc>
                <a:spcPct val="115000"/>
              </a:lnSpc>
              <a:spcBef>
                <a:spcPts val="0"/>
              </a:spcBef>
              <a:spcAft>
                <a:spcPts val="0"/>
              </a:spcAft>
              <a:buSzPts val="1400"/>
              <a:buChar char="○"/>
            </a:pPr>
            <a:r>
              <a:rPr lang="ko"/>
              <a:t>녹음 시간</a:t>
            </a:r>
            <a:endParaRPr/>
          </a:p>
          <a:p>
            <a:pPr marL="914400" lvl="1" indent="-317500" rtl="0">
              <a:lnSpc>
                <a:spcPct val="115000"/>
              </a:lnSpc>
              <a:spcBef>
                <a:spcPts val="0"/>
              </a:spcBef>
              <a:spcAft>
                <a:spcPts val="0"/>
              </a:spcAft>
              <a:buSzPts val="1400"/>
              <a:buChar char="○"/>
            </a:pPr>
            <a:r>
              <a:rPr lang="ko"/>
              <a:t>사용자 수</a:t>
            </a:r>
            <a:endParaRPr/>
          </a:p>
          <a:p>
            <a:pPr marL="914400" lvl="1" indent="-317500" rtl="0">
              <a:lnSpc>
                <a:spcPct val="115000"/>
              </a:lnSpc>
              <a:spcBef>
                <a:spcPts val="0"/>
              </a:spcBef>
              <a:spcAft>
                <a:spcPts val="0"/>
              </a:spcAft>
              <a:buSzPts val="1400"/>
              <a:buChar char="○"/>
            </a:pPr>
            <a:r>
              <a:rPr lang="ko"/>
              <a:t>기능에 대한 제한</a:t>
            </a:r>
            <a:endParaRPr/>
          </a:p>
          <a:p>
            <a:pPr marL="457200" lvl="0" indent="-342900" rtl="0">
              <a:lnSpc>
                <a:spcPct val="115000"/>
              </a:lnSpc>
              <a:spcBef>
                <a:spcPts val="0"/>
              </a:spcBef>
              <a:spcAft>
                <a:spcPts val="0"/>
              </a:spcAft>
              <a:buSzPts val="1800"/>
              <a:buChar char="●"/>
            </a:pPr>
            <a:r>
              <a:rPr lang="ko" b="1"/>
              <a:t>프로덕트 &amp; 서비스 종류</a:t>
            </a:r>
            <a:endParaRPr b="1"/>
          </a:p>
          <a:p>
            <a:pPr marL="914400" lvl="1" indent="-317500" rtl="0">
              <a:lnSpc>
                <a:spcPct val="115000"/>
              </a:lnSpc>
              <a:spcBef>
                <a:spcPts val="0"/>
              </a:spcBef>
              <a:spcAft>
                <a:spcPts val="0"/>
              </a:spcAft>
              <a:buSzPts val="1400"/>
              <a:buChar char="○"/>
            </a:pPr>
            <a:r>
              <a:rPr lang="ko"/>
              <a:t>Videoconferencing platform (플랫폼을 Cloud 솔루션으로도 제공하고 소프트웨어로도 판매함)</a:t>
            </a:r>
            <a:endParaRPr/>
          </a:p>
          <a:p>
            <a:pPr marL="914400" lvl="1" indent="-317500" rtl="0">
              <a:lnSpc>
                <a:spcPct val="115000"/>
              </a:lnSpc>
              <a:spcBef>
                <a:spcPts val="0"/>
              </a:spcBef>
              <a:spcAft>
                <a:spcPts val="0"/>
              </a:spcAft>
              <a:buSzPts val="1400"/>
              <a:buChar char="○"/>
            </a:pPr>
            <a:r>
              <a:rPr lang="ko"/>
              <a:t>API (LMS나  교육 목적으로 활용되는 웹사이트에 추가함으로써 videoconferencing 기능을 구현함)</a:t>
            </a:r>
            <a:endParaRPr/>
          </a:p>
          <a:p>
            <a:pPr marL="914400" lvl="1" indent="-317500" rtl="0">
              <a:lnSpc>
                <a:spcPct val="115000"/>
              </a:lnSpc>
              <a:spcBef>
                <a:spcPts val="0"/>
              </a:spcBef>
              <a:spcAft>
                <a:spcPts val="0"/>
              </a:spcAft>
              <a:buSzPts val="1400"/>
              <a:buChar char="○"/>
            </a:pPr>
            <a:r>
              <a:rPr lang="ko"/>
              <a:t>Hardware (성능을 위해 카메라, 특별 컴퓨터까지 판매하는 회사도 있음)</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2" name="Shape 56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WebRTC 기반 플랫폼을 구현해서 한 플랫폼으로 사업한 회사들도 존재함</a:t>
            </a:r>
            <a:endParaRPr/>
          </a:p>
          <a:p>
            <a:pPr marL="457200" lvl="0" indent="-342900" rtl="0">
              <a:spcBef>
                <a:spcPts val="0"/>
              </a:spcBef>
              <a:spcAft>
                <a:spcPts val="0"/>
              </a:spcAft>
              <a:buSzPts val="1800"/>
              <a:buChar char="●"/>
            </a:pPr>
            <a:r>
              <a:rPr lang="ko"/>
              <a:t>1대1로 (교수자/튜터 및 학습자)</a:t>
            </a:r>
            <a:endParaRPr/>
          </a:p>
          <a:p>
            <a:pPr marL="914400" lvl="1" indent="-317500" rtl="0">
              <a:spcBef>
                <a:spcPts val="0"/>
              </a:spcBef>
              <a:spcAft>
                <a:spcPts val="0"/>
              </a:spcAft>
              <a:buSzPts val="1400"/>
              <a:buChar char="○"/>
            </a:pPr>
            <a:r>
              <a:rPr lang="ko"/>
              <a:t>언어 교육</a:t>
            </a:r>
            <a:endParaRPr/>
          </a:p>
          <a:p>
            <a:pPr marL="914400" lvl="1" indent="-317500" rtl="0">
              <a:spcBef>
                <a:spcPts val="0"/>
              </a:spcBef>
              <a:spcAft>
                <a:spcPts val="0"/>
              </a:spcAft>
              <a:buSzPts val="1400"/>
              <a:buChar char="○"/>
            </a:pPr>
            <a:r>
              <a:rPr lang="ko"/>
              <a:t>튜터 시스템</a:t>
            </a:r>
            <a:endParaRPr/>
          </a:p>
          <a:p>
            <a:pPr marL="914400" lvl="1" indent="-317500" rtl="0">
              <a:spcBef>
                <a:spcPts val="0"/>
              </a:spcBef>
              <a:spcAft>
                <a:spcPts val="0"/>
              </a:spcAft>
              <a:buSzPts val="1400"/>
              <a:buChar char="○"/>
            </a:pPr>
            <a:r>
              <a:rPr lang="ko"/>
              <a:t>STEAM 교육</a:t>
            </a:r>
            <a:endParaRPr/>
          </a:p>
          <a:p>
            <a:pPr marL="914400" lvl="1" indent="-317500" rtl="0">
              <a:spcBef>
                <a:spcPts val="0"/>
              </a:spcBef>
              <a:spcAft>
                <a:spcPts val="0"/>
              </a:spcAft>
              <a:buSzPts val="1400"/>
              <a:buChar char="○"/>
            </a:pPr>
            <a:r>
              <a:rPr lang="ko"/>
              <a:t>SW 교육</a:t>
            </a:r>
            <a:endParaRPr/>
          </a:p>
          <a:p>
            <a:pPr marL="457200" lvl="0" indent="-342900" rtl="0">
              <a:spcBef>
                <a:spcPts val="0"/>
              </a:spcBef>
              <a:spcAft>
                <a:spcPts val="0"/>
              </a:spcAft>
              <a:buSzPts val="1800"/>
              <a:buChar char="●"/>
            </a:pPr>
            <a:r>
              <a:rPr lang="ko"/>
              <a:t>특정 주제를 배우고 싶은 학습자들이 모이는 러닝 시스템도 존재함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p:nvPr/>
        </p:nvSpPr>
        <p:spPr>
          <a:xfrm>
            <a:off x="311700" y="1626050"/>
            <a:ext cx="3539100" cy="29664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Shape 117"/>
          <p:cNvSpPr txBox="1">
            <a:spLocks noGrp="1"/>
          </p:cNvSpPr>
          <p:nvPr>
            <p:ph type="title"/>
          </p:nvPr>
        </p:nvSpPr>
        <p:spPr>
          <a:xfrm>
            <a:off x="311700" y="253475"/>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WebRTC 소개</a:t>
            </a:r>
            <a:endParaRPr/>
          </a:p>
        </p:txBody>
      </p:sp>
      <p:sp>
        <p:nvSpPr>
          <p:cNvPr id="118" name="Shape 118"/>
          <p:cNvSpPr/>
          <p:nvPr/>
        </p:nvSpPr>
        <p:spPr>
          <a:xfrm>
            <a:off x="821250" y="953450"/>
            <a:ext cx="25200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rgbClr val="EFEFEF"/>
                </a:solidFill>
                <a:latin typeface="Roboto"/>
                <a:ea typeface="Roboto"/>
                <a:cs typeface="Roboto"/>
                <a:sym typeface="Roboto"/>
              </a:rPr>
              <a:t>지원되는 브라우저</a:t>
            </a:r>
            <a:endParaRPr sz="1800">
              <a:solidFill>
                <a:srgbClr val="EFEFEF"/>
              </a:solidFill>
              <a:latin typeface="Roboto"/>
              <a:ea typeface="Roboto"/>
              <a:cs typeface="Roboto"/>
              <a:sym typeface="Roboto"/>
            </a:endParaRPr>
          </a:p>
        </p:txBody>
      </p:sp>
      <p:pic>
        <p:nvPicPr>
          <p:cNvPr id="119" name="Shape 119"/>
          <p:cNvPicPr preferRelativeResize="0"/>
          <p:nvPr/>
        </p:nvPicPr>
        <p:blipFill>
          <a:blip r:embed="rId3">
            <a:alphaModFix/>
          </a:blip>
          <a:stretch>
            <a:fillRect/>
          </a:stretch>
        </p:blipFill>
        <p:spPr>
          <a:xfrm>
            <a:off x="4422100" y="1626050"/>
            <a:ext cx="4405631" cy="2966399"/>
          </a:xfrm>
          <a:prstGeom prst="rect">
            <a:avLst/>
          </a:prstGeom>
          <a:noFill/>
          <a:ln w="9525" cap="flat" cmpd="sng">
            <a:solidFill>
              <a:srgbClr val="D9D9D9"/>
            </a:solidFill>
            <a:prstDash val="solid"/>
            <a:round/>
            <a:headEnd type="none" w="sm" len="sm"/>
            <a:tailEnd type="none" w="sm" len="sm"/>
          </a:ln>
        </p:spPr>
      </p:pic>
      <p:sp>
        <p:nvSpPr>
          <p:cNvPr id="120" name="Shape 120"/>
          <p:cNvSpPr/>
          <p:nvPr/>
        </p:nvSpPr>
        <p:spPr>
          <a:xfrm>
            <a:off x="5556762" y="953450"/>
            <a:ext cx="21363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latin typeface="Roboto"/>
                <a:ea typeface="Roboto"/>
                <a:cs typeface="Roboto"/>
                <a:sym typeface="Roboto"/>
              </a:rPr>
              <a:t>아키텍처</a:t>
            </a:r>
            <a:endParaRPr sz="1800">
              <a:solidFill>
                <a:schemeClr val="lt1"/>
              </a:solidFill>
              <a:latin typeface="Roboto"/>
              <a:ea typeface="Roboto"/>
              <a:cs typeface="Roboto"/>
              <a:sym typeface="Roboto"/>
            </a:endParaRPr>
          </a:p>
        </p:txBody>
      </p:sp>
      <p:pic>
        <p:nvPicPr>
          <p:cNvPr id="121" name="Shape 121"/>
          <p:cNvPicPr preferRelativeResize="0"/>
          <p:nvPr/>
        </p:nvPicPr>
        <p:blipFill>
          <a:blip r:embed="rId4">
            <a:alphaModFix/>
          </a:blip>
          <a:stretch>
            <a:fillRect/>
          </a:stretch>
        </p:blipFill>
        <p:spPr>
          <a:xfrm>
            <a:off x="311700" y="3485425"/>
            <a:ext cx="3539099" cy="1107032"/>
          </a:xfrm>
          <a:prstGeom prst="rect">
            <a:avLst/>
          </a:prstGeom>
          <a:noFill/>
          <a:ln>
            <a:noFill/>
          </a:ln>
        </p:spPr>
      </p:pic>
      <p:sp>
        <p:nvSpPr>
          <p:cNvPr id="122" name="Shape 122"/>
          <p:cNvSpPr txBox="1"/>
          <p:nvPr/>
        </p:nvSpPr>
        <p:spPr>
          <a:xfrm>
            <a:off x="261750" y="1626050"/>
            <a:ext cx="3639000" cy="11934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SzPts val="1200"/>
              <a:buFont typeface="Roboto"/>
              <a:buChar char="-"/>
            </a:pPr>
            <a:r>
              <a:rPr lang="ko" sz="1200">
                <a:latin typeface="Roboto"/>
                <a:ea typeface="Roboto"/>
                <a:cs typeface="Roboto"/>
                <a:sym typeface="Roboto"/>
              </a:rPr>
              <a:t>대부분의 브라우저를 완전히 지원하는 건 목적임</a:t>
            </a:r>
            <a:endParaRPr sz="1200">
              <a:latin typeface="Roboto"/>
              <a:ea typeface="Roboto"/>
              <a:cs typeface="Roboto"/>
              <a:sym typeface="Roboto"/>
            </a:endParaRPr>
          </a:p>
          <a:p>
            <a:pPr marL="457200" lvl="0" indent="-304800" rtl="0">
              <a:spcBef>
                <a:spcPts val="0"/>
              </a:spcBef>
              <a:spcAft>
                <a:spcPts val="0"/>
              </a:spcAft>
              <a:buSzPts val="1200"/>
              <a:buFont typeface="Roboto"/>
              <a:buChar char="-"/>
            </a:pPr>
            <a:r>
              <a:rPr lang="ko" sz="1200">
                <a:latin typeface="Roboto"/>
                <a:ea typeface="Roboto"/>
                <a:cs typeface="Roboto"/>
                <a:sym typeface="Roboto"/>
              </a:rPr>
              <a:t>Apple가 Safari가 WebRTC를 지원할 거라고 작년에 발표했음</a:t>
            </a:r>
            <a:endParaRPr sz="1200">
              <a:latin typeface="Roboto"/>
              <a:ea typeface="Roboto"/>
              <a:cs typeface="Roboto"/>
              <a:sym typeface="Roboto"/>
            </a:endParaRPr>
          </a:p>
          <a:p>
            <a:pPr marL="457200" lvl="0" indent="-304800" rtl="0">
              <a:spcBef>
                <a:spcPts val="0"/>
              </a:spcBef>
              <a:spcAft>
                <a:spcPts val="0"/>
              </a:spcAft>
              <a:buSzPts val="1200"/>
              <a:buFont typeface="Roboto"/>
              <a:buChar char="-"/>
            </a:pPr>
            <a:r>
              <a:rPr lang="ko" sz="1200">
                <a:latin typeface="Roboto"/>
                <a:ea typeface="Roboto"/>
                <a:cs typeface="Roboto"/>
                <a:sym typeface="Roboto"/>
              </a:rPr>
              <a:t>IE 지원은 제한되어 있지만 이 이슈를 다른 방법으로 해결할 수 있음. </a:t>
            </a:r>
            <a:endParaRPr sz="1200">
              <a:latin typeface="Roboto"/>
              <a:ea typeface="Roboto"/>
              <a:cs typeface="Roboto"/>
              <a:sym typeface="Roboto"/>
            </a:endParaRPr>
          </a:p>
          <a:p>
            <a:pPr marL="457200" lvl="0" indent="-304800">
              <a:spcBef>
                <a:spcPts val="0"/>
              </a:spcBef>
              <a:spcAft>
                <a:spcPts val="0"/>
              </a:spcAft>
              <a:buSzPts val="1200"/>
              <a:buFont typeface="Roboto"/>
              <a:buChar char="-"/>
            </a:pPr>
            <a:r>
              <a:rPr lang="ko" sz="1200">
                <a:latin typeface="Roboto"/>
                <a:ea typeface="Roboto"/>
                <a:cs typeface="Roboto"/>
                <a:sym typeface="Roboto"/>
              </a:rPr>
              <a:t>현재 완전히 지원되는 플랫폼들은 다음과 같음: Chrome, Firefox, Opera, IOS &amp; Android</a:t>
            </a:r>
            <a:endParaRPr sz="1200">
              <a:latin typeface="Roboto"/>
              <a:ea typeface="Roboto"/>
              <a:cs typeface="Roboto"/>
              <a:sym typeface="Roboto"/>
            </a:endParaRPr>
          </a:p>
        </p:txBody>
      </p:sp>
      <p:pic>
        <p:nvPicPr>
          <p:cNvPr id="123" name="Shape 123"/>
          <p:cNvPicPr preferRelativeResize="0"/>
          <p:nvPr/>
        </p:nvPicPr>
        <p:blipFill>
          <a:blip r:embed="rId5">
            <a:alphaModFix/>
          </a:blip>
          <a:stretch>
            <a:fillRect/>
          </a:stretch>
        </p:blipFill>
        <p:spPr>
          <a:xfrm>
            <a:off x="1669463" y="3373050"/>
            <a:ext cx="823566" cy="966000"/>
          </a:xfrm>
          <a:prstGeom prst="rect">
            <a:avLst/>
          </a:prstGeom>
          <a:noFill/>
          <a:ln>
            <a:noFill/>
          </a:ln>
        </p:spPr>
      </p:pic>
      <p:sp>
        <p:nvSpPr>
          <p:cNvPr id="124" name="Shape 124"/>
          <p:cNvSpPr txBox="1"/>
          <p:nvPr/>
        </p:nvSpPr>
        <p:spPr>
          <a:xfrm>
            <a:off x="3722400" y="3875"/>
            <a:ext cx="5421600" cy="6360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ko" sz="1000">
                <a:solidFill>
                  <a:schemeClr val="dk2"/>
                </a:solidFill>
                <a:latin typeface="Roboto"/>
                <a:ea typeface="Roboto"/>
                <a:cs typeface="Roboto"/>
                <a:sym typeface="Roboto"/>
              </a:rPr>
              <a:t>While WebRTC’s primary purpose is to enable real-time communication between browsers, it is also designed such that it can be integrated with existing communication systems: voice over IP (</a:t>
            </a:r>
            <a:r>
              <a:rPr lang="ko" sz="1000" b="1">
                <a:solidFill>
                  <a:schemeClr val="dk2"/>
                </a:solidFill>
                <a:latin typeface="Roboto"/>
                <a:ea typeface="Roboto"/>
                <a:cs typeface="Roboto"/>
                <a:sym typeface="Roboto"/>
              </a:rPr>
              <a:t>VOIP</a:t>
            </a:r>
            <a:r>
              <a:rPr lang="ko" sz="1000">
                <a:solidFill>
                  <a:schemeClr val="dk2"/>
                </a:solidFill>
                <a:latin typeface="Roboto"/>
                <a:ea typeface="Roboto"/>
                <a:cs typeface="Roboto"/>
                <a:sym typeface="Roboto"/>
              </a:rPr>
              <a:t>), various </a:t>
            </a:r>
            <a:r>
              <a:rPr lang="ko" sz="1000" b="1">
                <a:solidFill>
                  <a:schemeClr val="dk2"/>
                </a:solidFill>
                <a:latin typeface="Roboto"/>
                <a:ea typeface="Roboto"/>
                <a:cs typeface="Roboto"/>
                <a:sym typeface="Roboto"/>
              </a:rPr>
              <a:t>SIP </a:t>
            </a:r>
            <a:r>
              <a:rPr lang="ko" sz="1000">
                <a:solidFill>
                  <a:schemeClr val="dk2"/>
                </a:solidFill>
                <a:latin typeface="Roboto"/>
                <a:ea typeface="Roboto"/>
                <a:cs typeface="Roboto"/>
                <a:sym typeface="Roboto"/>
              </a:rPr>
              <a:t>clients, and even the public switched telephone network (</a:t>
            </a:r>
            <a:r>
              <a:rPr lang="ko" sz="1000" b="1">
                <a:solidFill>
                  <a:schemeClr val="dk2"/>
                </a:solidFill>
                <a:latin typeface="Roboto"/>
                <a:ea typeface="Roboto"/>
                <a:cs typeface="Roboto"/>
                <a:sym typeface="Roboto"/>
              </a:rPr>
              <a:t>PSTN</a:t>
            </a:r>
            <a:r>
              <a:rPr lang="ko" sz="1000">
                <a:solidFill>
                  <a:schemeClr val="dk2"/>
                </a:solidFill>
                <a:latin typeface="Roboto"/>
                <a:ea typeface="Roboto"/>
                <a:cs typeface="Roboto"/>
                <a:sym typeface="Roboto"/>
              </a:rPr>
              <a:t>)</a:t>
            </a:r>
            <a:endParaRPr sz="10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8" name="Shape 56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WebRTC-기반 Video conferencing 도구는  LMS에 한 기능으로 추가되어 LMS를 강화시킴</a:t>
            </a:r>
            <a:endParaRPr/>
          </a:p>
          <a:p>
            <a:pPr marL="457200" lvl="0" indent="-342900" rtl="0">
              <a:spcBef>
                <a:spcPts val="0"/>
              </a:spcBef>
              <a:spcAft>
                <a:spcPts val="0"/>
              </a:spcAft>
              <a:buSzPts val="1800"/>
              <a:buChar char="●"/>
            </a:pPr>
            <a:r>
              <a:rPr lang="ko"/>
              <a:t>WebRTC-기반 Video conferencing 도구는 자기가 한 프로덕트로서 판매도 됨</a:t>
            </a:r>
            <a:endParaRPr/>
          </a:p>
          <a:p>
            <a:pPr marL="457200" lvl="0" indent="-342900">
              <a:spcBef>
                <a:spcPts val="0"/>
              </a:spcBef>
              <a:spcAft>
                <a:spcPts val="0"/>
              </a:spcAft>
              <a:buSzPts val="1800"/>
              <a:buChar char="●"/>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490250" y="526350"/>
            <a:ext cx="8012400" cy="4090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ko" sz="7200"/>
              <a:t>참고자료</a:t>
            </a:r>
            <a:endParaRPr sz="7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265500" y="1151100"/>
            <a:ext cx="4045200" cy="32682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ko"/>
              <a:t>WebRTC </a:t>
            </a:r>
            <a:endParaRPr/>
          </a:p>
          <a:p>
            <a:pPr marL="0" lvl="0" indent="0" rtl="0">
              <a:lnSpc>
                <a:spcPct val="115000"/>
              </a:lnSpc>
              <a:spcBef>
                <a:spcPts val="0"/>
              </a:spcBef>
              <a:spcAft>
                <a:spcPts val="0"/>
              </a:spcAft>
              <a:buNone/>
            </a:pPr>
            <a:r>
              <a:rPr lang="ko"/>
              <a:t>교육 분야 </a:t>
            </a:r>
            <a:br>
              <a:rPr lang="ko"/>
            </a:br>
            <a:r>
              <a:rPr lang="ko"/>
              <a:t>사례 연구 </a:t>
            </a:r>
            <a:endParaRPr/>
          </a:p>
        </p:txBody>
      </p:sp>
      <p:sp>
        <p:nvSpPr>
          <p:cNvPr id="579" name="Shape 57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ko"/>
              <a:t>논문, 보고서, 리포트, 디지털 </a:t>
            </a:r>
            <a:br>
              <a:rPr lang="ko"/>
            </a:br>
            <a:r>
              <a:rPr lang="ko"/>
              <a:t>자료 등 조사 기반으로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311700" y="235475"/>
            <a:ext cx="8520600" cy="6078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AutoNum type="arabicPeriod"/>
            </a:pPr>
            <a:r>
              <a:rPr lang="ko" sz="1800"/>
              <a:t>Senegal 대학교에서 WebRTC기반 Collaborative 이러닝 시스템 구축</a:t>
            </a:r>
            <a:endParaRPr sz="1800"/>
          </a:p>
        </p:txBody>
      </p:sp>
      <p:sp>
        <p:nvSpPr>
          <p:cNvPr id="585" name="Shape 585"/>
          <p:cNvSpPr txBox="1">
            <a:spLocks noGrp="1"/>
          </p:cNvSpPr>
          <p:nvPr>
            <p:ph type="body" idx="1"/>
          </p:nvPr>
        </p:nvSpPr>
        <p:spPr>
          <a:xfrm>
            <a:off x="0" y="843275"/>
            <a:ext cx="9144000" cy="2758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Roboto"/>
              <a:buChar char="-"/>
            </a:pPr>
            <a:r>
              <a:rPr lang="ko"/>
              <a:t>학교 환경: No Internet access, but having IP environment</a:t>
            </a:r>
            <a:endParaRPr/>
          </a:p>
          <a:p>
            <a:pPr marL="457200" marR="0" lvl="0" indent="-342900" algn="l" rtl="0">
              <a:lnSpc>
                <a:spcPct val="115000"/>
              </a:lnSpc>
              <a:spcBef>
                <a:spcPts val="0"/>
              </a:spcBef>
              <a:spcAft>
                <a:spcPts val="0"/>
              </a:spcAft>
              <a:buSzPts val="1800"/>
              <a:buChar char="-"/>
            </a:pPr>
            <a:r>
              <a:rPr lang="ko"/>
              <a:t>WebRTC API 3 개를 활용하여 WebRTC signalization server를 실행해서 collaborative 이러닝 시스템을 구축했음.</a:t>
            </a:r>
            <a:endParaRPr/>
          </a:p>
          <a:p>
            <a:pPr marL="457200" marR="0" lvl="0" indent="-342900" algn="l" rtl="0">
              <a:lnSpc>
                <a:spcPct val="115000"/>
              </a:lnSpc>
              <a:spcBef>
                <a:spcPts val="0"/>
              </a:spcBef>
              <a:spcAft>
                <a:spcPts val="0"/>
              </a:spcAft>
              <a:buSzPts val="1800"/>
              <a:buChar char="-"/>
            </a:pPr>
            <a:r>
              <a:rPr lang="ko"/>
              <a:t>활용된 WebRTC API는 다음과 같음:</a:t>
            </a:r>
            <a:endParaRPr/>
          </a:p>
        </p:txBody>
      </p:sp>
      <p:sp>
        <p:nvSpPr>
          <p:cNvPr id="586" name="Shape 586"/>
          <p:cNvSpPr txBox="1"/>
          <p:nvPr/>
        </p:nvSpPr>
        <p:spPr>
          <a:xfrm>
            <a:off x="2810750" y="4899150"/>
            <a:ext cx="6333300" cy="244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ko" sz="700">
                <a:solidFill>
                  <a:schemeClr val="lt1"/>
                </a:solidFill>
                <a:latin typeface="Roboto"/>
                <a:ea typeface="Roboto"/>
                <a:cs typeface="Roboto"/>
                <a:sym typeface="Roboto"/>
              </a:rPr>
              <a:t>Ouya, S., Seyed, C., Mbacke, A. B., Mendy, G., &amp; Niang, I. (2015, December). WebRTC platform proposition as a support to the educational system of universities in a limited Internet connection context. In</a:t>
            </a:r>
            <a:r>
              <a:rPr lang="ko" sz="700" i="1">
                <a:solidFill>
                  <a:schemeClr val="lt1"/>
                </a:solidFill>
                <a:latin typeface="Roboto"/>
                <a:ea typeface="Roboto"/>
                <a:cs typeface="Roboto"/>
                <a:sym typeface="Roboto"/>
              </a:rPr>
              <a:t> Information and Communication Technologies (WICT), 2015 5th World Congress on </a:t>
            </a:r>
            <a:r>
              <a:rPr lang="ko" sz="700">
                <a:solidFill>
                  <a:schemeClr val="lt1"/>
                </a:solidFill>
                <a:latin typeface="Roboto"/>
                <a:ea typeface="Roboto"/>
                <a:cs typeface="Roboto"/>
                <a:sym typeface="Roboto"/>
              </a:rPr>
              <a:t>(pp. 47-52). IEEE.</a:t>
            </a:r>
            <a:endParaRPr sz="700">
              <a:solidFill>
                <a:schemeClr val="lt1"/>
              </a:solidFill>
            </a:endParaRPr>
          </a:p>
        </p:txBody>
      </p:sp>
      <p:graphicFrame>
        <p:nvGraphicFramePr>
          <p:cNvPr id="587" name="Shape 587"/>
          <p:cNvGraphicFramePr/>
          <p:nvPr/>
        </p:nvGraphicFramePr>
        <p:xfrm>
          <a:off x="311700" y="2362200"/>
          <a:ext cx="8691675" cy="1993272"/>
        </p:xfrm>
        <a:graphic>
          <a:graphicData uri="http://schemas.openxmlformats.org/drawingml/2006/table">
            <a:tbl>
              <a:tblPr>
                <a:noFill/>
                <a:tableStyleId>{451C9D1B-F971-4BFA-9A52-4824CEC71C53}</a:tableStyleId>
              </a:tblPr>
              <a:tblGrid>
                <a:gridCol w="1885075">
                  <a:extLst>
                    <a:ext uri="{9D8B030D-6E8A-4147-A177-3AD203B41FA5}">
                      <a16:colId xmlns:a16="http://schemas.microsoft.com/office/drawing/2014/main" val="20000"/>
                    </a:ext>
                  </a:extLst>
                </a:gridCol>
                <a:gridCol w="2998150">
                  <a:extLst>
                    <a:ext uri="{9D8B030D-6E8A-4147-A177-3AD203B41FA5}">
                      <a16:colId xmlns:a16="http://schemas.microsoft.com/office/drawing/2014/main" val="20001"/>
                    </a:ext>
                  </a:extLst>
                </a:gridCol>
                <a:gridCol w="3808450">
                  <a:extLst>
                    <a:ext uri="{9D8B030D-6E8A-4147-A177-3AD203B41FA5}">
                      <a16:colId xmlns:a16="http://schemas.microsoft.com/office/drawing/2014/main" val="20002"/>
                    </a:ext>
                  </a:extLst>
                </a:gridCol>
              </a:tblGrid>
              <a:tr h="265425">
                <a:tc>
                  <a:txBody>
                    <a:bodyPr/>
                    <a:lstStyle/>
                    <a:p>
                      <a:pPr marL="0" lvl="0" indent="177800" rtl="0">
                        <a:lnSpc>
                          <a:spcPct val="115000"/>
                        </a:lnSpc>
                        <a:spcBef>
                          <a:spcPts val="0"/>
                        </a:spcBef>
                        <a:spcAft>
                          <a:spcPts val="0"/>
                        </a:spcAft>
                        <a:buNone/>
                      </a:pPr>
                      <a:r>
                        <a:rPr lang="ko" sz="1200" b="1">
                          <a:solidFill>
                            <a:schemeClr val="lt1"/>
                          </a:solidFill>
                          <a:latin typeface="Roboto"/>
                          <a:ea typeface="Roboto"/>
                          <a:cs typeface="Roboto"/>
                          <a:sym typeface="Roboto"/>
                        </a:rPr>
                        <a:t>WebRCT API 이름</a:t>
                      </a:r>
                      <a:endParaRPr sz="1200" b="1">
                        <a:solidFill>
                          <a:schemeClr val="lt1"/>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B7B7B7"/>
                      </a:solidFill>
                      <a:prstDash val="solid"/>
                      <a:round/>
                      <a:headEnd type="none" w="sm" len="sm"/>
                      <a:tailEnd type="none" w="sm" len="sm"/>
                    </a:lnB>
                    <a:solidFill>
                      <a:srgbClr val="434343"/>
                    </a:solidFill>
                  </a:tcPr>
                </a:tc>
                <a:tc>
                  <a:txBody>
                    <a:bodyPr/>
                    <a:lstStyle/>
                    <a:p>
                      <a:pPr marL="0" lvl="0" indent="177800" rtl="0">
                        <a:lnSpc>
                          <a:spcPct val="115000"/>
                        </a:lnSpc>
                        <a:spcBef>
                          <a:spcPts val="0"/>
                        </a:spcBef>
                        <a:spcAft>
                          <a:spcPts val="0"/>
                        </a:spcAft>
                        <a:buNone/>
                      </a:pPr>
                      <a:r>
                        <a:rPr lang="ko" sz="1200" b="1">
                          <a:solidFill>
                            <a:schemeClr val="lt1"/>
                          </a:solidFill>
                          <a:latin typeface="Roboto"/>
                          <a:ea typeface="Roboto"/>
                          <a:cs typeface="Roboto"/>
                          <a:sym typeface="Roboto"/>
                        </a:rPr>
                        <a:t>특징</a:t>
                      </a:r>
                      <a:endParaRPr sz="1200" b="1">
                        <a:solidFill>
                          <a:schemeClr val="lt1"/>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B7B7B7"/>
                      </a:solidFill>
                      <a:prstDash val="solid"/>
                      <a:round/>
                      <a:headEnd type="none" w="sm" len="sm"/>
                      <a:tailEnd type="none" w="sm" len="sm"/>
                    </a:lnB>
                    <a:solidFill>
                      <a:srgbClr val="434343"/>
                    </a:solidFill>
                  </a:tcPr>
                </a:tc>
                <a:tc>
                  <a:txBody>
                    <a:bodyPr/>
                    <a:lstStyle/>
                    <a:p>
                      <a:pPr marL="0" lvl="0" indent="177800" rtl="0">
                        <a:lnSpc>
                          <a:spcPct val="115000"/>
                        </a:lnSpc>
                        <a:spcBef>
                          <a:spcPts val="0"/>
                        </a:spcBef>
                        <a:spcAft>
                          <a:spcPts val="0"/>
                        </a:spcAft>
                        <a:buNone/>
                      </a:pPr>
                      <a:r>
                        <a:rPr lang="ko" sz="1200" b="1">
                          <a:solidFill>
                            <a:schemeClr val="lt1"/>
                          </a:solidFill>
                          <a:latin typeface="Roboto"/>
                          <a:ea typeface="Roboto"/>
                          <a:cs typeface="Roboto"/>
                          <a:sym typeface="Roboto"/>
                        </a:rPr>
                        <a:t>활용 목적</a:t>
                      </a:r>
                      <a:endParaRPr sz="1200" b="1">
                        <a:solidFill>
                          <a:schemeClr val="lt1"/>
                        </a:solidFill>
                        <a:latin typeface="Roboto"/>
                        <a:ea typeface="Roboto"/>
                        <a:cs typeface="Roboto"/>
                        <a:sym typeface="Roboto"/>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B7B7B7"/>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71125">
                <a:tc>
                  <a:txBody>
                    <a:bodyPr/>
                    <a:lstStyle/>
                    <a:p>
                      <a:pPr marL="0" lvl="0" indent="177800" rtl="0">
                        <a:lnSpc>
                          <a:spcPct val="115000"/>
                        </a:lnSpc>
                        <a:spcBef>
                          <a:spcPts val="0"/>
                        </a:spcBef>
                        <a:spcAft>
                          <a:spcPts val="0"/>
                        </a:spcAft>
                        <a:buNone/>
                      </a:pPr>
                      <a:r>
                        <a:rPr lang="ko" sz="1200">
                          <a:latin typeface="Roboto"/>
                          <a:ea typeface="Roboto"/>
                          <a:cs typeface="Roboto"/>
                          <a:sym typeface="Roboto"/>
                        </a:rPr>
                        <a:t>MediaStream</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latin typeface="Roboto"/>
                          <a:ea typeface="Roboto"/>
                          <a:cs typeface="Roboto"/>
                          <a:sym typeface="Roboto"/>
                        </a:rPr>
                        <a:t>allows a browser to access camera and microphone</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latin typeface="Roboto"/>
                          <a:ea typeface="Roboto"/>
                          <a:cs typeface="Roboto"/>
                          <a:sym typeface="Roboto"/>
                        </a:rPr>
                        <a:t>for acquisition and synchronization of audio and video</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371125">
                <a:tc>
                  <a:txBody>
                    <a:bodyPr/>
                    <a:lstStyle/>
                    <a:p>
                      <a:pPr marL="0" lvl="0" indent="177800" rtl="0">
                        <a:lnSpc>
                          <a:spcPct val="115000"/>
                        </a:lnSpc>
                        <a:spcBef>
                          <a:spcPts val="0"/>
                        </a:spcBef>
                        <a:spcAft>
                          <a:spcPts val="0"/>
                        </a:spcAft>
                        <a:buNone/>
                      </a:pPr>
                      <a:r>
                        <a:rPr lang="ko" sz="1200">
                          <a:latin typeface="Roboto"/>
                          <a:ea typeface="Roboto"/>
                          <a:cs typeface="Roboto"/>
                          <a:sym typeface="Roboto"/>
                        </a:rPr>
                        <a:t>Peer Connection</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solidFill>
                            <a:srgbClr val="434343"/>
                          </a:solidFill>
                          <a:latin typeface="Roboto"/>
                          <a:ea typeface="Roboto"/>
                          <a:cs typeface="Roboto"/>
                          <a:sym typeface="Roboto"/>
                        </a:rPr>
                        <a:t>which enables audio and video calls</a:t>
                      </a:r>
                      <a:endParaRPr sz="1200">
                        <a:solidFill>
                          <a:srgbClr val="434343"/>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latin typeface="Roboto"/>
                          <a:ea typeface="Roboto"/>
                          <a:cs typeface="Roboto"/>
                          <a:sym typeface="Roboto"/>
                        </a:rPr>
                        <a:t>for communication between users’ browsers</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371125">
                <a:tc>
                  <a:txBody>
                    <a:bodyPr/>
                    <a:lstStyle/>
                    <a:p>
                      <a:pPr marL="0" lvl="0" indent="177800" rtl="0">
                        <a:lnSpc>
                          <a:spcPct val="115000"/>
                        </a:lnSpc>
                        <a:spcBef>
                          <a:spcPts val="0"/>
                        </a:spcBef>
                        <a:spcAft>
                          <a:spcPts val="0"/>
                        </a:spcAft>
                        <a:buNone/>
                      </a:pPr>
                      <a:r>
                        <a:rPr lang="ko" sz="1200">
                          <a:latin typeface="Roboto"/>
                          <a:ea typeface="Roboto"/>
                          <a:cs typeface="Roboto"/>
                          <a:sym typeface="Roboto"/>
                        </a:rPr>
                        <a:t>RTCDataChannel</a:t>
                      </a:r>
                      <a:endParaRPr sz="1200">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solidFill>
                            <a:srgbClr val="434343"/>
                          </a:solidFill>
                          <a:latin typeface="Roboto"/>
                          <a:ea typeface="Roboto"/>
                          <a:cs typeface="Roboto"/>
                          <a:sym typeface="Roboto"/>
                        </a:rPr>
                        <a:t>allows browsers to send data in a peer-to-peer connection</a:t>
                      </a:r>
                      <a:endParaRPr sz="1200">
                        <a:solidFill>
                          <a:srgbClr val="434343"/>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ko" sz="1200">
                          <a:solidFill>
                            <a:srgbClr val="434343"/>
                          </a:solidFill>
                          <a:latin typeface="Roboto"/>
                          <a:ea typeface="Roboto"/>
                          <a:cs typeface="Roboto"/>
                          <a:sym typeface="Roboto"/>
                        </a:rPr>
                        <a:t>for file transfer, Chat and Screen Sharing.</a:t>
                      </a:r>
                      <a:endParaRPr sz="1200">
                        <a:solidFill>
                          <a:srgbClr val="434343"/>
                        </a:solidFill>
                        <a:latin typeface="Roboto"/>
                        <a:ea typeface="Roboto"/>
                        <a:cs typeface="Roboto"/>
                        <a:sym typeface="Roboto"/>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Shape 592"/>
          <p:cNvPicPr preferRelativeResize="0"/>
          <p:nvPr/>
        </p:nvPicPr>
        <p:blipFill rotWithShape="1">
          <a:blip r:embed="rId3">
            <a:alphaModFix/>
          </a:blip>
          <a:srcRect l="754" t="1171" r="4932" b="5072"/>
          <a:stretch/>
        </p:blipFill>
        <p:spPr>
          <a:xfrm>
            <a:off x="257875" y="816400"/>
            <a:ext cx="5196402" cy="3946874"/>
          </a:xfrm>
          <a:prstGeom prst="rect">
            <a:avLst/>
          </a:prstGeom>
          <a:noFill/>
          <a:ln w="9525" cap="flat" cmpd="sng">
            <a:solidFill>
              <a:srgbClr val="CCCCCC"/>
            </a:solidFill>
            <a:prstDash val="solid"/>
            <a:round/>
            <a:headEnd type="none" w="sm" len="sm"/>
            <a:tailEnd type="none" w="sm" len="sm"/>
          </a:ln>
        </p:spPr>
      </p:pic>
      <p:sp>
        <p:nvSpPr>
          <p:cNvPr id="593" name="Shape 593"/>
          <p:cNvSpPr txBox="1">
            <a:spLocks noGrp="1"/>
          </p:cNvSpPr>
          <p:nvPr>
            <p:ph type="title"/>
          </p:nvPr>
        </p:nvSpPr>
        <p:spPr>
          <a:xfrm>
            <a:off x="311700" y="235475"/>
            <a:ext cx="8520600" cy="607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ko" sz="1800"/>
              <a:t>Senegal 대학교에서 WebRTC기반 Collaborative 이러닝 시스템 구축</a:t>
            </a:r>
            <a:endParaRPr sz="1800"/>
          </a:p>
        </p:txBody>
      </p:sp>
      <p:pic>
        <p:nvPicPr>
          <p:cNvPr id="594" name="Shape 594"/>
          <p:cNvPicPr preferRelativeResize="0"/>
          <p:nvPr/>
        </p:nvPicPr>
        <p:blipFill rotWithShape="1">
          <a:blip r:embed="rId4">
            <a:alphaModFix/>
          </a:blip>
          <a:srcRect b="9354"/>
          <a:stretch/>
        </p:blipFill>
        <p:spPr>
          <a:xfrm>
            <a:off x="5778050" y="767075"/>
            <a:ext cx="3227904" cy="2045900"/>
          </a:xfrm>
          <a:prstGeom prst="rect">
            <a:avLst/>
          </a:prstGeom>
          <a:noFill/>
          <a:ln w="9525" cap="flat" cmpd="sng">
            <a:solidFill>
              <a:srgbClr val="D9D9D9"/>
            </a:solidFill>
            <a:prstDash val="solid"/>
            <a:round/>
            <a:headEnd type="none" w="sm" len="sm"/>
            <a:tailEnd type="none" w="sm" len="sm"/>
          </a:ln>
        </p:spPr>
      </p:pic>
      <p:sp>
        <p:nvSpPr>
          <p:cNvPr id="595" name="Shape 595"/>
          <p:cNvSpPr txBox="1"/>
          <p:nvPr/>
        </p:nvSpPr>
        <p:spPr>
          <a:xfrm>
            <a:off x="1037675" y="4631050"/>
            <a:ext cx="3807900" cy="44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ko" sz="900">
                <a:latin typeface="Roboto"/>
                <a:ea typeface="Roboto"/>
                <a:cs typeface="Roboto"/>
                <a:sym typeface="Roboto"/>
              </a:rPr>
              <a:t>개발된 Collaborative 이러닝 시스템 (=web conferencing 시스템)</a:t>
            </a:r>
            <a:endParaRPr sz="900">
              <a:latin typeface="Roboto"/>
              <a:ea typeface="Roboto"/>
              <a:cs typeface="Roboto"/>
              <a:sym typeface="Roboto"/>
            </a:endParaRPr>
          </a:p>
        </p:txBody>
      </p:sp>
      <p:sp>
        <p:nvSpPr>
          <p:cNvPr id="596" name="Shape 596"/>
          <p:cNvSpPr txBox="1"/>
          <p:nvPr/>
        </p:nvSpPr>
        <p:spPr>
          <a:xfrm>
            <a:off x="6274100" y="2701650"/>
            <a:ext cx="2790000" cy="44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ko" sz="900">
                <a:latin typeface="Roboto"/>
                <a:ea typeface="Roboto"/>
                <a:cs typeface="Roboto"/>
                <a:sym typeface="Roboto"/>
              </a:rPr>
              <a:t>WebRTC Signalling Server의 software structure </a:t>
            </a:r>
            <a:endParaRPr sz="9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body" idx="1"/>
          </p:nvPr>
        </p:nvSpPr>
        <p:spPr>
          <a:xfrm>
            <a:off x="311700" y="895725"/>
            <a:ext cx="8520600" cy="3672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ko"/>
              <a:t>인터넷 없이 WebRTC 기반 videoconferencing 시스템이 성공적으로 구성되었음</a:t>
            </a:r>
            <a:endParaRPr/>
          </a:p>
          <a:p>
            <a:pPr marL="457200" lvl="0" indent="-342900" rtl="0">
              <a:spcBef>
                <a:spcPts val="0"/>
              </a:spcBef>
              <a:spcAft>
                <a:spcPts val="0"/>
              </a:spcAft>
              <a:buSzPts val="1800"/>
              <a:buChar char="-"/>
            </a:pPr>
            <a:r>
              <a:rPr lang="ko"/>
              <a:t>구성된 videoconferencing 시스템의 기능은:</a:t>
            </a:r>
            <a:endParaRPr/>
          </a:p>
          <a:p>
            <a:pPr marL="914400" lvl="1" indent="-317500" rtl="0">
              <a:spcBef>
                <a:spcPts val="0"/>
              </a:spcBef>
              <a:spcAft>
                <a:spcPts val="0"/>
              </a:spcAft>
              <a:buSzPts val="1400"/>
              <a:buChar char="-"/>
            </a:pPr>
            <a:r>
              <a:rPr lang="ko"/>
              <a:t>Videoconferencing</a:t>
            </a:r>
            <a:endParaRPr/>
          </a:p>
          <a:p>
            <a:pPr marL="914400" lvl="1" indent="-317500" rtl="0">
              <a:spcBef>
                <a:spcPts val="0"/>
              </a:spcBef>
              <a:spcAft>
                <a:spcPts val="0"/>
              </a:spcAft>
              <a:buSzPts val="1400"/>
              <a:buChar char="-"/>
            </a:pPr>
            <a:r>
              <a:rPr lang="ko"/>
              <a:t>Instant messaging</a:t>
            </a:r>
            <a:endParaRPr/>
          </a:p>
          <a:p>
            <a:pPr marL="914400" lvl="1" indent="-317500" rtl="0">
              <a:spcBef>
                <a:spcPts val="0"/>
              </a:spcBef>
              <a:spcAft>
                <a:spcPts val="0"/>
              </a:spcAft>
              <a:buSzPts val="1400"/>
              <a:buChar char="-"/>
            </a:pPr>
            <a:r>
              <a:rPr lang="ko"/>
              <a:t>Screen sharing</a:t>
            </a:r>
            <a:endParaRPr/>
          </a:p>
          <a:p>
            <a:pPr marL="914400" lvl="1" indent="-317500" rtl="0">
              <a:spcBef>
                <a:spcPts val="0"/>
              </a:spcBef>
              <a:spcAft>
                <a:spcPts val="0"/>
              </a:spcAft>
              <a:buSzPts val="1400"/>
              <a:buChar char="-"/>
            </a:pPr>
            <a:r>
              <a:rPr lang="ko"/>
              <a:t>File transfer</a:t>
            </a:r>
            <a:endParaRPr/>
          </a:p>
          <a:p>
            <a:pPr marL="457200" lvl="0" indent="-342900" rtl="0">
              <a:spcBef>
                <a:spcPts val="0"/>
              </a:spcBef>
              <a:spcAft>
                <a:spcPts val="0"/>
              </a:spcAft>
              <a:buSzPts val="1800"/>
              <a:buChar char="-"/>
            </a:pPr>
            <a:r>
              <a:rPr lang="ko"/>
              <a:t>교수자들의 “screen sharing” 기능에 대한 반응이 좋았음</a:t>
            </a:r>
            <a:endParaRPr/>
          </a:p>
          <a:p>
            <a:pPr marL="457200" lvl="0" indent="-342900" rtl="0">
              <a:spcBef>
                <a:spcPts val="0"/>
              </a:spcBef>
              <a:spcAft>
                <a:spcPts val="0"/>
              </a:spcAft>
              <a:buSzPts val="1800"/>
              <a:buChar char="-"/>
            </a:pPr>
            <a:r>
              <a:rPr lang="ko"/>
              <a:t>학습자들은 실시간 “file sharing”기능을 매우 활영했음 </a:t>
            </a:r>
            <a:endParaRPr/>
          </a:p>
        </p:txBody>
      </p:sp>
      <p:sp>
        <p:nvSpPr>
          <p:cNvPr id="602" name="Shape 602"/>
          <p:cNvSpPr txBox="1">
            <a:spLocks noGrp="1"/>
          </p:cNvSpPr>
          <p:nvPr>
            <p:ph type="title"/>
          </p:nvPr>
        </p:nvSpPr>
        <p:spPr>
          <a:xfrm>
            <a:off x="311700" y="235475"/>
            <a:ext cx="8520600" cy="6078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ko" sz="1800"/>
              <a:t>Senegal 대학교에서 WebRTC기반 Collaborative 이러닝 시스템 구축</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title"/>
          </p:nvPr>
        </p:nvSpPr>
        <p:spPr>
          <a:xfrm>
            <a:off x="311700" y="235475"/>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sz="1800"/>
              <a:t>2.    WebRTC 기반 온라인 비디오기반 교육시스템 디자인 및 실행</a:t>
            </a:r>
            <a:endParaRPr sz="1800"/>
          </a:p>
        </p:txBody>
      </p:sp>
      <p:graphicFrame>
        <p:nvGraphicFramePr>
          <p:cNvPr id="608" name="Shape 608"/>
          <p:cNvGraphicFramePr/>
          <p:nvPr/>
        </p:nvGraphicFramePr>
        <p:xfrm>
          <a:off x="189750" y="874475"/>
          <a:ext cx="4812350" cy="3669075"/>
        </p:xfrm>
        <a:graphic>
          <a:graphicData uri="http://schemas.openxmlformats.org/drawingml/2006/table">
            <a:tbl>
              <a:tblPr>
                <a:noFill/>
                <a:tableStyleId>{A8BEDD05-9275-4FD4-B5DD-3750A8255DC4}</a:tableStyleId>
              </a:tblPr>
              <a:tblGrid>
                <a:gridCol w="1779175">
                  <a:extLst>
                    <a:ext uri="{9D8B030D-6E8A-4147-A177-3AD203B41FA5}">
                      <a16:colId xmlns:a16="http://schemas.microsoft.com/office/drawing/2014/main" val="20000"/>
                    </a:ext>
                  </a:extLst>
                </a:gridCol>
                <a:gridCol w="3033175">
                  <a:extLst>
                    <a:ext uri="{9D8B030D-6E8A-4147-A177-3AD203B41FA5}">
                      <a16:colId xmlns:a16="http://schemas.microsoft.com/office/drawing/2014/main" val="20001"/>
                    </a:ext>
                  </a:extLst>
                </a:gridCol>
              </a:tblGrid>
              <a:tr h="269550">
                <a:tc>
                  <a:txBody>
                    <a:bodyPr/>
                    <a:lstStyle/>
                    <a:p>
                      <a:pPr marL="0" lvl="0" indent="0">
                        <a:spcBef>
                          <a:spcPts val="0"/>
                        </a:spcBef>
                        <a:spcAft>
                          <a:spcPts val="0"/>
                        </a:spcAft>
                        <a:buNone/>
                      </a:pPr>
                      <a:r>
                        <a:rPr lang="ko" sz="800" b="1">
                          <a:solidFill>
                            <a:srgbClr val="F3F3F3"/>
                          </a:solidFill>
                        </a:rPr>
                        <a:t>기능</a:t>
                      </a:r>
                      <a:endParaRPr sz="800" b="1">
                        <a:solidFill>
                          <a:srgbClr val="F3F3F3"/>
                        </a:solidFill>
                      </a:endParaRPr>
                    </a:p>
                  </a:txBody>
                  <a:tcPr marL="91425" marR="91425" marT="91425" marB="91425">
                    <a:solidFill>
                      <a:srgbClr val="434343"/>
                    </a:solidFill>
                  </a:tcPr>
                </a:tc>
                <a:tc>
                  <a:txBody>
                    <a:bodyPr/>
                    <a:lstStyle/>
                    <a:p>
                      <a:pPr marL="0" lvl="0" indent="0">
                        <a:spcBef>
                          <a:spcPts val="0"/>
                        </a:spcBef>
                        <a:spcAft>
                          <a:spcPts val="0"/>
                        </a:spcAft>
                        <a:buNone/>
                      </a:pPr>
                      <a:r>
                        <a:rPr lang="ko" sz="800" b="1">
                          <a:solidFill>
                            <a:srgbClr val="F3F3F3"/>
                          </a:solidFill>
                        </a:rPr>
                        <a:t>중요성</a:t>
                      </a:r>
                      <a:endParaRPr sz="800" b="1">
                        <a:solidFill>
                          <a:srgbClr val="F3F3F3"/>
                        </a:solidFill>
                      </a:endParaRPr>
                    </a:p>
                  </a:txBody>
                  <a:tcPr marL="91425" marR="91425" marT="91425" marB="91425">
                    <a:solidFill>
                      <a:srgbClr val="434343"/>
                    </a:solidFill>
                  </a:tcPr>
                </a:tc>
                <a:extLst>
                  <a:ext uri="{0D108BD9-81ED-4DB2-BD59-A6C34878D82A}">
                    <a16:rowId xmlns:a16="http://schemas.microsoft.com/office/drawing/2014/main" val="10000"/>
                  </a:ext>
                </a:extLst>
              </a:tr>
              <a:tr h="378375">
                <a:tc>
                  <a:txBody>
                    <a:bodyPr/>
                    <a:lstStyle/>
                    <a:p>
                      <a:pPr marL="0" lvl="0" indent="0">
                        <a:spcBef>
                          <a:spcPts val="0"/>
                        </a:spcBef>
                        <a:spcAft>
                          <a:spcPts val="0"/>
                        </a:spcAft>
                        <a:buNone/>
                      </a:pPr>
                      <a:r>
                        <a:rPr lang="ko" sz="800"/>
                        <a:t>High quality video and audio </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New codecs can be adapted when congestion is detected.</a:t>
                      </a:r>
                      <a:endParaRPr sz="800"/>
                    </a:p>
                  </a:txBody>
                  <a:tcPr marL="91425" marR="91425" marT="91425" marB="91425">
                    <a:solidFill>
                      <a:srgbClr val="EFEFEF"/>
                    </a:solidFill>
                  </a:tcPr>
                </a:tc>
                <a:extLst>
                  <a:ext uri="{0D108BD9-81ED-4DB2-BD59-A6C34878D82A}">
                    <a16:rowId xmlns:a16="http://schemas.microsoft.com/office/drawing/2014/main" val="10001"/>
                  </a:ext>
                </a:extLst>
              </a:tr>
              <a:tr h="487200">
                <a:tc>
                  <a:txBody>
                    <a:bodyPr/>
                    <a:lstStyle/>
                    <a:p>
                      <a:pPr marL="0" lvl="0" indent="0">
                        <a:spcBef>
                          <a:spcPts val="0"/>
                        </a:spcBef>
                        <a:spcAft>
                          <a:spcPts val="0"/>
                        </a:spcAft>
                        <a:buNone/>
                      </a:pPr>
                      <a:r>
                        <a:rPr lang="ko" sz="800"/>
                        <a:t>Peer connection</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Direct media between peers is noticeably more reliable and has better quality than server-related media.</a:t>
                      </a:r>
                      <a:endParaRPr sz="800"/>
                    </a:p>
                  </a:txBody>
                  <a:tcPr marL="91425" marR="91425" marT="91425" marB="91425">
                    <a:solidFill>
                      <a:srgbClr val="EFEFEF"/>
                    </a:solidFill>
                  </a:tcPr>
                </a:tc>
                <a:extLst>
                  <a:ext uri="{0D108BD9-81ED-4DB2-BD59-A6C34878D82A}">
                    <a16:rowId xmlns:a16="http://schemas.microsoft.com/office/drawing/2014/main" val="10002"/>
                  </a:ext>
                </a:extLst>
              </a:tr>
              <a:tr h="487200">
                <a:tc>
                  <a:txBody>
                    <a:bodyPr/>
                    <a:lstStyle/>
                    <a:p>
                      <a:pPr marL="0" lvl="0" indent="0">
                        <a:spcBef>
                          <a:spcPts val="0"/>
                        </a:spcBef>
                        <a:spcAft>
                          <a:spcPts val="0"/>
                        </a:spcAft>
                        <a:buNone/>
                      </a:pPr>
                      <a:r>
                        <a:rPr lang="ko" sz="800"/>
                        <a:t>Support for multiple media types and multiple sources of media</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Ability to support multiple types and media sources results in most efficient use of bandwidth and other resources</a:t>
                      </a:r>
                      <a:endParaRPr sz="800"/>
                    </a:p>
                  </a:txBody>
                  <a:tcPr marL="91425" marR="91425" marT="91425" marB="91425">
                    <a:solidFill>
                      <a:srgbClr val="EFEFEF"/>
                    </a:solidFill>
                  </a:tcPr>
                </a:tc>
                <a:extLst>
                  <a:ext uri="{0D108BD9-81ED-4DB2-BD59-A6C34878D82A}">
                    <a16:rowId xmlns:a16="http://schemas.microsoft.com/office/drawing/2014/main" val="10003"/>
                  </a:ext>
                </a:extLst>
              </a:tr>
              <a:tr h="378375">
                <a:tc>
                  <a:txBody>
                    <a:bodyPr/>
                    <a:lstStyle/>
                    <a:p>
                      <a:pPr marL="0" lvl="0" indent="0">
                        <a:spcBef>
                          <a:spcPts val="0"/>
                        </a:spcBef>
                        <a:spcAft>
                          <a:spcPts val="0"/>
                        </a:spcAft>
                        <a:buNone/>
                      </a:pPr>
                      <a:r>
                        <a:rPr lang="ko" sz="800"/>
                        <a:t>Self-adaptive to network conditions</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Provide feedbacks such as error messages about network conditions</a:t>
                      </a:r>
                      <a:endParaRPr sz="800"/>
                    </a:p>
                  </a:txBody>
                  <a:tcPr marL="91425" marR="91425" marT="91425" marB="91425">
                    <a:solidFill>
                      <a:srgbClr val="EFEFEF"/>
                    </a:solidFill>
                  </a:tcPr>
                </a:tc>
                <a:extLst>
                  <a:ext uri="{0D108BD9-81ED-4DB2-BD59-A6C34878D82A}">
                    <a16:rowId xmlns:a16="http://schemas.microsoft.com/office/drawing/2014/main" val="10004"/>
                  </a:ext>
                </a:extLst>
              </a:tr>
              <a:tr h="378375">
                <a:tc>
                  <a:txBody>
                    <a:bodyPr/>
                    <a:lstStyle/>
                    <a:p>
                      <a:pPr marL="0" lvl="0" indent="0">
                        <a:spcBef>
                          <a:spcPts val="0"/>
                        </a:spcBef>
                        <a:spcAft>
                          <a:spcPts val="0"/>
                        </a:spcAft>
                        <a:buNone/>
                      </a:pPr>
                      <a:r>
                        <a:rPr lang="ko" sz="800"/>
                        <a:t>Multiple media streams and media types sent over a single transport</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Sending all media over a single transport is more reliable and efficient</a:t>
                      </a:r>
                      <a:endParaRPr sz="800"/>
                    </a:p>
                  </a:txBody>
                  <a:tcPr marL="91425" marR="91425" marT="91425" marB="91425">
                    <a:solidFill>
                      <a:srgbClr val="EFEFEF"/>
                    </a:solidFill>
                  </a:tcPr>
                </a:tc>
                <a:extLst>
                  <a:ext uri="{0D108BD9-81ED-4DB2-BD59-A6C34878D82A}">
                    <a16:rowId xmlns:a16="http://schemas.microsoft.com/office/drawing/2014/main" val="10005"/>
                  </a:ext>
                </a:extLst>
              </a:tr>
              <a:tr h="269550">
                <a:tc>
                  <a:txBody>
                    <a:bodyPr/>
                    <a:lstStyle/>
                    <a:p>
                      <a:pPr marL="0" lvl="0" indent="0">
                        <a:spcBef>
                          <a:spcPts val="0"/>
                        </a:spcBef>
                        <a:spcAft>
                          <a:spcPts val="0"/>
                        </a:spcAft>
                        <a:buNone/>
                      </a:pPr>
                      <a:r>
                        <a:rPr lang="ko" sz="800"/>
                        <a:t>Safe audio and video sending</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Encryption and authentication are utilized</a:t>
                      </a:r>
                      <a:endParaRPr sz="800"/>
                    </a:p>
                  </a:txBody>
                  <a:tcPr marL="91425" marR="91425" marT="91425" marB="91425">
                    <a:solidFill>
                      <a:srgbClr val="EFEFEF"/>
                    </a:solidFill>
                  </a:tcPr>
                </a:tc>
                <a:extLst>
                  <a:ext uri="{0D108BD9-81ED-4DB2-BD59-A6C34878D82A}">
                    <a16:rowId xmlns:a16="http://schemas.microsoft.com/office/drawing/2014/main" val="10006"/>
                  </a:ext>
                </a:extLst>
              </a:tr>
              <a:tr h="269550">
                <a:tc>
                  <a:txBody>
                    <a:bodyPr/>
                    <a:lstStyle/>
                    <a:p>
                      <a:pPr marL="0" lvl="0" indent="0">
                        <a:spcBef>
                          <a:spcPts val="0"/>
                        </a:spcBef>
                        <a:spcAft>
                          <a:spcPts val="0"/>
                        </a:spcAft>
                        <a:buNone/>
                      </a:pPr>
                      <a:r>
                        <a:rPr lang="ko" sz="800"/>
                        <a:t>Platform independence</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Works on different browsers, OSs, devices</a:t>
                      </a:r>
                      <a:endParaRPr sz="800"/>
                    </a:p>
                  </a:txBody>
                  <a:tcPr marL="91425" marR="91425" marT="91425" marB="91425">
                    <a:solidFill>
                      <a:srgbClr val="EFEFEF"/>
                    </a:solidFill>
                  </a:tcPr>
                </a:tc>
                <a:extLst>
                  <a:ext uri="{0D108BD9-81ED-4DB2-BD59-A6C34878D82A}">
                    <a16:rowId xmlns:a16="http://schemas.microsoft.com/office/drawing/2014/main" val="10007"/>
                  </a:ext>
                </a:extLst>
              </a:tr>
              <a:tr h="487200">
                <a:tc>
                  <a:txBody>
                    <a:bodyPr/>
                    <a:lstStyle/>
                    <a:p>
                      <a:pPr marL="0" lvl="0" indent="0">
                        <a:spcBef>
                          <a:spcPts val="0"/>
                        </a:spcBef>
                        <a:spcAft>
                          <a:spcPts val="0"/>
                        </a:spcAft>
                        <a:buNone/>
                      </a:pPr>
                      <a:r>
                        <a:rPr lang="ko" sz="800"/>
                        <a:t>Interoperability with VoIP and video communication systems</a:t>
                      </a:r>
                      <a:endParaRPr sz="800"/>
                    </a:p>
                  </a:txBody>
                  <a:tcPr marL="91425" marR="91425" marT="91425" marB="91425">
                    <a:solidFill>
                      <a:srgbClr val="EFEFEF"/>
                    </a:solidFill>
                  </a:tcPr>
                </a:tc>
                <a:tc>
                  <a:txBody>
                    <a:bodyPr/>
                    <a:lstStyle/>
                    <a:p>
                      <a:pPr marL="0" lvl="0" indent="0">
                        <a:spcBef>
                          <a:spcPts val="0"/>
                        </a:spcBef>
                        <a:spcAft>
                          <a:spcPts val="0"/>
                        </a:spcAft>
                        <a:buNone/>
                      </a:pPr>
                      <a:r>
                        <a:rPr lang="ko" sz="800"/>
                        <a:t>Existing VoIP and video communication systems using STP, Jingle, and PSTN can work with new WebRTC systems using standard protocols. </a:t>
                      </a:r>
                      <a:endParaRPr sz="800"/>
                    </a:p>
                  </a:txBody>
                  <a:tcPr marL="91425" marR="91425" marT="91425" marB="91425">
                    <a:solidFill>
                      <a:srgbClr val="EFEFEF"/>
                    </a:solidFill>
                  </a:tcPr>
                </a:tc>
                <a:extLst>
                  <a:ext uri="{0D108BD9-81ED-4DB2-BD59-A6C34878D82A}">
                    <a16:rowId xmlns:a16="http://schemas.microsoft.com/office/drawing/2014/main" val="10008"/>
                  </a:ext>
                </a:extLst>
              </a:tr>
            </a:tbl>
          </a:graphicData>
        </a:graphic>
      </p:graphicFrame>
      <p:sp>
        <p:nvSpPr>
          <p:cNvPr id="609" name="Shape 609"/>
          <p:cNvSpPr txBox="1"/>
          <p:nvPr/>
        </p:nvSpPr>
        <p:spPr>
          <a:xfrm>
            <a:off x="2679875" y="4920000"/>
            <a:ext cx="6464100" cy="223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700">
                <a:solidFill>
                  <a:schemeClr val="lt1"/>
                </a:solidFill>
                <a:latin typeface="Roboto"/>
                <a:ea typeface="Roboto"/>
                <a:cs typeface="Roboto"/>
                <a:sym typeface="Roboto"/>
              </a:rPr>
              <a:t>Liao, Y., Wang, Z., &amp; Luo, Y. (2016, October). The design and implementation of a WebRTC based online video teaching system. In </a:t>
            </a:r>
            <a:r>
              <a:rPr lang="ko" sz="700" i="1">
                <a:solidFill>
                  <a:schemeClr val="lt1"/>
                </a:solidFill>
                <a:latin typeface="Roboto"/>
                <a:ea typeface="Roboto"/>
                <a:cs typeface="Roboto"/>
                <a:sym typeface="Roboto"/>
              </a:rPr>
              <a:t>Advanced Information Management, Communicates, Electronic and Automation Control Conference (IMCEC)</a:t>
            </a:r>
            <a:r>
              <a:rPr lang="ko" sz="700">
                <a:solidFill>
                  <a:schemeClr val="lt1"/>
                </a:solidFill>
                <a:latin typeface="Roboto"/>
                <a:ea typeface="Roboto"/>
                <a:cs typeface="Roboto"/>
                <a:sym typeface="Roboto"/>
              </a:rPr>
              <a:t>, 2016 IEEE (pp. 137-140). IEEE.</a:t>
            </a:r>
            <a:endParaRPr sz="700">
              <a:solidFill>
                <a:schemeClr val="lt1"/>
              </a:solidFill>
              <a:latin typeface="Roboto"/>
              <a:ea typeface="Roboto"/>
              <a:cs typeface="Roboto"/>
              <a:sym typeface="Roboto"/>
            </a:endParaRPr>
          </a:p>
        </p:txBody>
      </p:sp>
      <p:sp>
        <p:nvSpPr>
          <p:cNvPr id="610" name="Shape 610"/>
          <p:cNvSpPr txBox="1"/>
          <p:nvPr/>
        </p:nvSpPr>
        <p:spPr>
          <a:xfrm>
            <a:off x="189775" y="4534150"/>
            <a:ext cx="48123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900"/>
              <a:t>논문에서 언급되는 WebRTC의 기능 및 그 기능의 중요성</a:t>
            </a:r>
            <a:endParaRPr sz="900"/>
          </a:p>
        </p:txBody>
      </p:sp>
      <p:sp>
        <p:nvSpPr>
          <p:cNvPr id="611" name="Shape 611"/>
          <p:cNvSpPr txBox="1"/>
          <p:nvPr/>
        </p:nvSpPr>
        <p:spPr>
          <a:xfrm>
            <a:off x="5127525" y="874475"/>
            <a:ext cx="3880200" cy="20937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SzPts val="1400"/>
              <a:buChar char="-"/>
            </a:pPr>
            <a:r>
              <a:rPr lang="ko"/>
              <a:t>어떤 중국 대학교에서 videoconferencing 시스템을 개발하고자 진행된 연구임 </a:t>
            </a:r>
            <a:endParaRPr/>
          </a:p>
          <a:p>
            <a:pPr marL="457200" lvl="0" indent="-317500" algn="just" rtl="0">
              <a:lnSpc>
                <a:spcPct val="115000"/>
              </a:lnSpc>
              <a:spcBef>
                <a:spcPts val="0"/>
              </a:spcBef>
              <a:spcAft>
                <a:spcPts val="0"/>
              </a:spcAft>
              <a:buSzPts val="1400"/>
              <a:buChar char="-"/>
            </a:pPr>
            <a:r>
              <a:rPr lang="ko"/>
              <a:t>시스템은 성공적으로 구성됨</a:t>
            </a:r>
            <a:endParaRPr/>
          </a:p>
          <a:p>
            <a:pPr marL="457200" lvl="0" indent="-317500" algn="just" rtl="0">
              <a:lnSpc>
                <a:spcPct val="115000"/>
              </a:lnSpc>
              <a:spcBef>
                <a:spcPts val="0"/>
              </a:spcBef>
              <a:spcAft>
                <a:spcPts val="0"/>
              </a:spcAft>
              <a:buSzPts val="1400"/>
              <a:buChar char="-"/>
            </a:pPr>
            <a:r>
              <a:rPr lang="ko"/>
              <a:t>Android OS에서 활용됨</a:t>
            </a:r>
            <a:endParaRPr/>
          </a:p>
          <a:p>
            <a:pPr marL="457200" lvl="0" indent="-317500" algn="just">
              <a:lnSpc>
                <a:spcPct val="115000"/>
              </a:lnSpc>
              <a:spcBef>
                <a:spcPts val="0"/>
              </a:spcBef>
              <a:spcAft>
                <a:spcPts val="0"/>
              </a:spcAft>
              <a:buSzPts val="1400"/>
              <a:buChar char="-"/>
            </a:pPr>
            <a:r>
              <a:rPr lang="ko"/>
              <a:t>접근성 및 사용성 측면에서 연구자들의 반응이 좋음</a:t>
            </a:r>
            <a:endParaRPr/>
          </a:p>
        </p:txBody>
      </p:sp>
      <p:pic>
        <p:nvPicPr>
          <p:cNvPr id="612" name="Shape 612"/>
          <p:cNvPicPr preferRelativeResize="0"/>
          <p:nvPr/>
        </p:nvPicPr>
        <p:blipFill rotWithShape="1">
          <a:blip r:embed="rId3">
            <a:alphaModFix/>
          </a:blip>
          <a:srcRect l="17245" r="20018" b="20344"/>
          <a:stretch/>
        </p:blipFill>
        <p:spPr>
          <a:xfrm>
            <a:off x="6156275" y="2679575"/>
            <a:ext cx="1906051" cy="1311925"/>
          </a:xfrm>
          <a:prstGeom prst="rect">
            <a:avLst/>
          </a:prstGeom>
          <a:noFill/>
          <a:ln w="9525" cap="flat" cmpd="sng">
            <a:solidFill>
              <a:srgbClr val="D9D9D9"/>
            </a:solidFill>
            <a:prstDash val="solid"/>
            <a:round/>
            <a:headEnd type="none" w="sm" len="sm"/>
            <a:tailEnd type="none" w="sm" len="sm"/>
          </a:ln>
        </p:spPr>
      </p:pic>
      <p:sp>
        <p:nvSpPr>
          <p:cNvPr id="613" name="Shape 613"/>
          <p:cNvSpPr txBox="1"/>
          <p:nvPr/>
        </p:nvSpPr>
        <p:spPr>
          <a:xfrm>
            <a:off x="6241675" y="3883475"/>
            <a:ext cx="1820700" cy="2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900"/>
              <a:t>교수자-학습자 face-to-face 학습</a:t>
            </a:r>
            <a:endParaRPr sz="9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ko"/>
              <a:t>기타 참고 자료</a:t>
            </a:r>
            <a:endParaRPr/>
          </a:p>
        </p:txBody>
      </p:sp>
      <p:sp>
        <p:nvSpPr>
          <p:cNvPr id="619" name="Shape 6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Clr>
                <a:srgbClr val="2A3990"/>
              </a:buClr>
              <a:buSzPts val="1200"/>
              <a:buChar char="●"/>
            </a:pPr>
            <a:r>
              <a:rPr lang="ko" sz="1200">
                <a:solidFill>
                  <a:srgbClr val="2A3990"/>
                </a:solidFill>
              </a:rPr>
              <a:t>Conference Paper on WebRTC: </a:t>
            </a:r>
            <a:r>
              <a:rPr lang="ko" sz="1200" u="sng">
                <a:solidFill>
                  <a:schemeClr val="hlink"/>
                </a:solidFill>
                <a:hlinkClick r:id="rId3"/>
              </a:rPr>
              <a:t>https://images.tmcnet.com/expo/webrtc-conference/pdfs/WebRTC-SG-Atlanta14Sml.pdf</a:t>
            </a:r>
            <a:r>
              <a:rPr lang="ko" sz="1200">
                <a:solidFill>
                  <a:srgbClr val="2A3990"/>
                </a:solidFill>
              </a:rPr>
              <a:t> </a:t>
            </a:r>
            <a:endParaRPr sz="1200">
              <a:solidFill>
                <a:srgbClr val="2A3990"/>
              </a:solidFill>
            </a:endParaRPr>
          </a:p>
          <a:p>
            <a:pPr marL="457200" lvl="0" indent="-304800" rtl="0">
              <a:spcBef>
                <a:spcPts val="0"/>
              </a:spcBef>
              <a:spcAft>
                <a:spcPts val="0"/>
              </a:spcAft>
              <a:buClr>
                <a:srgbClr val="2A3990"/>
              </a:buClr>
              <a:buSzPts val="1200"/>
              <a:buChar char="●"/>
            </a:pPr>
            <a:r>
              <a:rPr lang="ko" sz="1200">
                <a:solidFill>
                  <a:srgbClr val="2A3990"/>
                </a:solidFill>
              </a:rPr>
              <a:t>WebRTC Korea Meetup - Demoday 자료: </a:t>
            </a:r>
            <a:r>
              <a:rPr lang="ko" sz="1200">
                <a:solidFill>
                  <a:schemeClr val="dk1"/>
                </a:solidFill>
              </a:rPr>
              <a:t>WebRTC 동향과 이슈: </a:t>
            </a:r>
            <a:r>
              <a:rPr lang="ko" sz="1200">
                <a:solidFill>
                  <a:srgbClr val="2A3990"/>
                </a:solidFill>
              </a:rPr>
              <a:t> </a:t>
            </a:r>
            <a:r>
              <a:rPr lang="ko" sz="1200" u="sng">
                <a:solidFill>
                  <a:schemeClr val="hlink"/>
                </a:solidFill>
                <a:hlinkClick r:id="rId4"/>
              </a:rPr>
              <a:t>https://www.slideshare.net/sung-young/meetup-web-rtc-20170825</a:t>
            </a:r>
            <a:r>
              <a:rPr lang="ko" sz="1200">
                <a:solidFill>
                  <a:srgbClr val="2A3990"/>
                </a:solidFill>
              </a:rPr>
              <a:t> </a:t>
            </a:r>
            <a:endParaRPr sz="1200">
              <a:solidFill>
                <a:srgbClr val="2A399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277175" y="925075"/>
            <a:ext cx="4515475" cy="1900519"/>
          </a:xfrm>
          <a:prstGeom prst="rect">
            <a:avLst/>
          </a:prstGeom>
          <a:noFill/>
          <a:ln w="9525" cap="flat" cmpd="sng">
            <a:solidFill>
              <a:srgbClr val="D9D9D9"/>
            </a:solidFill>
            <a:prstDash val="solid"/>
            <a:round/>
            <a:headEnd type="none" w="sm" len="sm"/>
            <a:tailEnd type="none" w="sm" len="sm"/>
          </a:ln>
        </p:spPr>
      </p:pic>
      <p:pic>
        <p:nvPicPr>
          <p:cNvPr id="130" name="Shape 130"/>
          <p:cNvPicPr preferRelativeResize="0"/>
          <p:nvPr/>
        </p:nvPicPr>
        <p:blipFill>
          <a:blip r:embed="rId4">
            <a:alphaModFix/>
          </a:blip>
          <a:stretch>
            <a:fillRect/>
          </a:stretch>
        </p:blipFill>
        <p:spPr>
          <a:xfrm>
            <a:off x="311688" y="3286875"/>
            <a:ext cx="4480974" cy="1711825"/>
          </a:xfrm>
          <a:prstGeom prst="rect">
            <a:avLst/>
          </a:prstGeom>
          <a:noFill/>
          <a:ln w="9525" cap="flat" cmpd="sng">
            <a:solidFill>
              <a:srgbClr val="CCCCCC"/>
            </a:solidFill>
            <a:prstDash val="solid"/>
            <a:round/>
            <a:headEnd type="none" w="sm" len="sm"/>
            <a:tailEnd type="none" w="sm" len="sm"/>
          </a:ln>
        </p:spPr>
      </p:pic>
      <p:pic>
        <p:nvPicPr>
          <p:cNvPr id="131" name="Shape 131"/>
          <p:cNvPicPr preferRelativeResize="0"/>
          <p:nvPr/>
        </p:nvPicPr>
        <p:blipFill rotWithShape="1">
          <a:blip r:embed="rId5">
            <a:alphaModFix/>
          </a:blip>
          <a:srcRect l="4983" r="4074" b="2267"/>
          <a:stretch/>
        </p:blipFill>
        <p:spPr>
          <a:xfrm>
            <a:off x="5155900" y="144788"/>
            <a:ext cx="3944176" cy="4853925"/>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ko"/>
              <a:t>WebRTC Design/How WebRTC works?</a:t>
            </a:r>
            <a:endParaRPr/>
          </a:p>
        </p:txBody>
      </p:sp>
      <p:sp>
        <p:nvSpPr>
          <p:cNvPr id="137" name="Shape 137"/>
          <p:cNvSpPr txBox="1">
            <a:spLocks noGrp="1"/>
          </p:cNvSpPr>
          <p:nvPr>
            <p:ph type="body" idx="1"/>
          </p:nvPr>
        </p:nvSpPr>
        <p:spPr>
          <a:xfrm>
            <a:off x="311700" y="1017800"/>
            <a:ext cx="8520600" cy="3553800"/>
          </a:xfrm>
          <a:prstGeom prst="rect">
            <a:avLst/>
          </a:prstGeom>
        </p:spPr>
        <p:txBody>
          <a:bodyPr spcFirstLastPara="1" wrap="square" lIns="91425" tIns="91425" rIns="91425" bIns="91425" anchor="t" anchorCtr="0">
            <a:noAutofit/>
          </a:bodyPr>
          <a:lstStyle/>
          <a:p>
            <a:pPr marL="0" lvl="0" indent="0" rtl="0">
              <a:lnSpc>
                <a:spcPct val="100000"/>
              </a:lnSpc>
              <a:spcBef>
                <a:spcPts val="1000"/>
              </a:spcBef>
              <a:spcAft>
                <a:spcPts val="0"/>
              </a:spcAft>
              <a:buNone/>
            </a:pPr>
            <a:r>
              <a:rPr lang="ko" sz="1050">
                <a:solidFill>
                  <a:srgbClr val="434343"/>
                </a:solidFill>
                <a:latin typeface="Arial"/>
                <a:ea typeface="Arial"/>
                <a:cs typeface="Arial"/>
                <a:sym typeface="Arial"/>
              </a:rPr>
              <a:t>- Major components of WebRTC include several JavaScript APIs:</a:t>
            </a:r>
            <a:endParaRPr sz="1050">
              <a:solidFill>
                <a:srgbClr val="434343"/>
              </a:solidFill>
              <a:latin typeface="Arial"/>
              <a:ea typeface="Arial"/>
              <a:cs typeface="Arial"/>
              <a:sym typeface="Arial"/>
            </a:endParaRPr>
          </a:p>
          <a:p>
            <a:pPr marL="1066800" lvl="0" indent="-295275" rtl="0">
              <a:lnSpc>
                <a:spcPct val="100000"/>
              </a:lnSpc>
              <a:spcBef>
                <a:spcPts val="1000"/>
              </a:spcBef>
              <a:spcAft>
                <a:spcPts val="0"/>
              </a:spcAft>
              <a:buClr>
                <a:srgbClr val="434343"/>
              </a:buClr>
              <a:buSzPts val="1050"/>
              <a:buFont typeface="Arial"/>
              <a:buChar char="●"/>
            </a:pPr>
            <a:r>
              <a:rPr lang="ko" sz="1050" b="1">
                <a:solidFill>
                  <a:schemeClr val="accent3"/>
                </a:solidFill>
                <a:highlight>
                  <a:srgbClr val="F8F9FA"/>
                </a:highlight>
                <a:latin typeface="Verdana"/>
                <a:ea typeface="Verdana"/>
                <a:cs typeface="Verdana"/>
                <a:sym typeface="Verdana"/>
              </a:rPr>
              <a:t>getUserMedia</a:t>
            </a:r>
            <a:r>
              <a:rPr lang="ko" sz="1050">
                <a:solidFill>
                  <a:srgbClr val="434343"/>
                </a:solidFill>
                <a:latin typeface="Arial"/>
                <a:ea typeface="Arial"/>
                <a:cs typeface="Arial"/>
                <a:sym typeface="Arial"/>
              </a:rPr>
              <a:t> acquires the audio and video media (e.g., by accessing a device's camera and microphone).</a:t>
            </a:r>
            <a:endParaRPr sz="1050">
              <a:solidFill>
                <a:srgbClr val="434343"/>
              </a:solidFill>
              <a:latin typeface="Arial"/>
              <a:ea typeface="Arial"/>
              <a:cs typeface="Arial"/>
              <a:sym typeface="Arial"/>
            </a:endParaRPr>
          </a:p>
          <a:p>
            <a:pPr marL="0" lvl="0" indent="0" rtl="0">
              <a:lnSpc>
                <a:spcPct val="100000"/>
              </a:lnSpc>
              <a:spcBef>
                <a:spcPts val="1000"/>
              </a:spcBef>
              <a:spcAft>
                <a:spcPts val="0"/>
              </a:spcAft>
              <a:buNone/>
            </a:pPr>
            <a:r>
              <a:rPr lang="ko" sz="1050">
                <a:solidFill>
                  <a:srgbClr val="434343"/>
                </a:solidFill>
                <a:latin typeface="Arial"/>
                <a:ea typeface="Arial"/>
                <a:cs typeface="Arial"/>
                <a:sym typeface="Arial"/>
              </a:rPr>
              <a:t>→ </a:t>
            </a:r>
            <a:r>
              <a:rPr lang="ko" sz="1150">
                <a:solidFill>
                  <a:srgbClr val="4A4A4A"/>
                </a:solidFill>
                <a:highlight>
                  <a:srgbClr val="FFFFFF"/>
                </a:highlight>
                <a:latin typeface="Arial"/>
                <a:ea typeface="Arial"/>
                <a:cs typeface="Arial"/>
                <a:sym typeface="Arial"/>
              </a:rPr>
              <a:t>It allows your application code to request media (audio, camera video, screen video) from the user’s device</a:t>
            </a:r>
            <a:endParaRPr sz="1050">
              <a:solidFill>
                <a:srgbClr val="434343"/>
              </a:solidFill>
              <a:latin typeface="Arial"/>
              <a:ea typeface="Arial"/>
              <a:cs typeface="Arial"/>
              <a:sym typeface="Arial"/>
            </a:endParaRPr>
          </a:p>
          <a:p>
            <a:pPr marL="1066800" lvl="0" indent="-295275" rtl="0">
              <a:lnSpc>
                <a:spcPct val="100000"/>
              </a:lnSpc>
              <a:spcBef>
                <a:spcPts val="1000"/>
              </a:spcBef>
              <a:spcAft>
                <a:spcPts val="0"/>
              </a:spcAft>
              <a:buClr>
                <a:srgbClr val="434343"/>
              </a:buClr>
              <a:buSzPts val="1050"/>
              <a:buFont typeface="Arial"/>
              <a:buChar char="●"/>
            </a:pPr>
            <a:r>
              <a:rPr lang="ko" sz="1050" b="1">
                <a:solidFill>
                  <a:schemeClr val="accent3"/>
                </a:solidFill>
                <a:highlight>
                  <a:srgbClr val="F8F9FA"/>
                </a:highlight>
                <a:latin typeface="Verdana"/>
                <a:ea typeface="Verdana"/>
                <a:cs typeface="Verdana"/>
                <a:sym typeface="Verdana"/>
              </a:rPr>
              <a:t>RTCPeerConnection</a:t>
            </a:r>
            <a:r>
              <a:rPr lang="ko" sz="1050" b="1">
                <a:solidFill>
                  <a:schemeClr val="accent3"/>
                </a:solidFill>
                <a:latin typeface="Arial"/>
                <a:ea typeface="Arial"/>
                <a:cs typeface="Arial"/>
                <a:sym typeface="Arial"/>
              </a:rPr>
              <a:t> </a:t>
            </a:r>
            <a:r>
              <a:rPr lang="ko" sz="1050">
                <a:solidFill>
                  <a:srgbClr val="434343"/>
                </a:solidFill>
                <a:latin typeface="Arial"/>
                <a:ea typeface="Arial"/>
                <a:cs typeface="Arial"/>
                <a:sym typeface="Arial"/>
              </a:rPr>
              <a:t>enables audio and video communication between peers. It performs signal processing, codec handling, peer-to-peer communication, security, and bandwidth management.</a:t>
            </a:r>
            <a:endParaRPr sz="1050">
              <a:solidFill>
                <a:srgbClr val="434343"/>
              </a:solidFill>
              <a:latin typeface="Arial"/>
              <a:ea typeface="Arial"/>
              <a:cs typeface="Arial"/>
              <a:sym typeface="Arial"/>
            </a:endParaRPr>
          </a:p>
          <a:p>
            <a:pPr marL="0" lvl="0" indent="0" rtl="0">
              <a:lnSpc>
                <a:spcPct val="100000"/>
              </a:lnSpc>
              <a:spcBef>
                <a:spcPts val="1000"/>
              </a:spcBef>
              <a:spcAft>
                <a:spcPts val="0"/>
              </a:spcAft>
              <a:buNone/>
            </a:pPr>
            <a:r>
              <a:rPr lang="ko" sz="1050">
                <a:solidFill>
                  <a:srgbClr val="434343"/>
                </a:solidFill>
                <a:latin typeface="Arial"/>
                <a:ea typeface="Arial"/>
                <a:cs typeface="Arial"/>
                <a:sym typeface="Arial"/>
              </a:rPr>
              <a:t>→ It </a:t>
            </a:r>
            <a:r>
              <a:rPr lang="ko" sz="1200"/>
              <a:t>creates encrypted peer-to-peer connections between devices that are then used to send the audio and video to the remote party</a:t>
            </a:r>
            <a:endParaRPr sz="1200">
              <a:latin typeface="Arial"/>
              <a:ea typeface="Arial"/>
              <a:cs typeface="Arial"/>
              <a:sym typeface="Arial"/>
            </a:endParaRPr>
          </a:p>
          <a:p>
            <a:pPr marL="1066800" lvl="0" indent="-295275" rtl="0">
              <a:lnSpc>
                <a:spcPct val="100000"/>
              </a:lnSpc>
              <a:spcBef>
                <a:spcPts val="1000"/>
              </a:spcBef>
              <a:spcAft>
                <a:spcPts val="0"/>
              </a:spcAft>
              <a:buClr>
                <a:srgbClr val="434343"/>
              </a:buClr>
              <a:buSzPts val="1050"/>
              <a:buFont typeface="Arial"/>
              <a:buChar char="●"/>
            </a:pPr>
            <a:r>
              <a:rPr lang="ko" sz="1050" b="1">
                <a:solidFill>
                  <a:schemeClr val="accent3"/>
                </a:solidFill>
                <a:highlight>
                  <a:srgbClr val="F8F9FA"/>
                </a:highlight>
                <a:latin typeface="Verdana"/>
                <a:ea typeface="Verdana"/>
                <a:cs typeface="Verdana"/>
                <a:sym typeface="Verdana"/>
              </a:rPr>
              <a:t>RTCDataChannel</a:t>
            </a:r>
            <a:r>
              <a:rPr lang="ko" sz="1050">
                <a:solidFill>
                  <a:srgbClr val="434343"/>
                </a:solidFill>
                <a:latin typeface="Arial"/>
                <a:ea typeface="Arial"/>
                <a:cs typeface="Arial"/>
                <a:sym typeface="Arial"/>
              </a:rPr>
              <a:t> allows bidirectional communication of arbitrary data between peers. It uses the same API as WebSockets and has very low latency.</a:t>
            </a:r>
            <a:endParaRPr sz="1050">
              <a:solidFill>
                <a:srgbClr val="434343"/>
              </a:solidFill>
              <a:latin typeface="Arial"/>
              <a:ea typeface="Arial"/>
              <a:cs typeface="Arial"/>
              <a:sym typeface="Arial"/>
            </a:endParaRPr>
          </a:p>
          <a:p>
            <a:pPr marL="0" lvl="0" indent="0" rtl="0">
              <a:lnSpc>
                <a:spcPct val="100000"/>
              </a:lnSpc>
              <a:spcBef>
                <a:spcPts val="1000"/>
              </a:spcBef>
              <a:spcAft>
                <a:spcPts val="0"/>
              </a:spcAft>
              <a:buNone/>
            </a:pPr>
            <a:r>
              <a:rPr lang="ko" sz="1050">
                <a:solidFill>
                  <a:srgbClr val="434343"/>
                </a:solidFill>
                <a:latin typeface="Arial"/>
                <a:ea typeface="Arial"/>
                <a:cs typeface="Arial"/>
                <a:sym typeface="Arial"/>
              </a:rPr>
              <a:t>→ It </a:t>
            </a:r>
            <a:r>
              <a:rPr lang="ko" sz="1200"/>
              <a:t>allows you to use the peer-to-peer connection to send data directly between the devices without routing it through a server.</a:t>
            </a:r>
            <a:endParaRPr sz="1200">
              <a:latin typeface="Arial"/>
              <a:ea typeface="Arial"/>
              <a:cs typeface="Arial"/>
              <a:sym typeface="Arial"/>
            </a:endParaRPr>
          </a:p>
          <a:p>
            <a:pPr marL="0" lvl="0" indent="0" rtl="0">
              <a:lnSpc>
                <a:spcPct val="100000"/>
              </a:lnSpc>
              <a:spcBef>
                <a:spcPts val="1000"/>
              </a:spcBef>
              <a:spcAft>
                <a:spcPts val="0"/>
              </a:spcAft>
              <a:buNone/>
            </a:pPr>
            <a:r>
              <a:rPr lang="ko" sz="1050">
                <a:solidFill>
                  <a:srgbClr val="434343"/>
                </a:solidFill>
                <a:latin typeface="Arial"/>
                <a:ea typeface="Arial"/>
                <a:cs typeface="Arial"/>
                <a:sym typeface="Arial"/>
              </a:rPr>
              <a:t>- The WebRTC API also includes a statistics function:</a:t>
            </a:r>
            <a:endParaRPr sz="1050">
              <a:solidFill>
                <a:srgbClr val="434343"/>
              </a:solidFill>
              <a:latin typeface="Arial"/>
              <a:ea typeface="Arial"/>
              <a:cs typeface="Arial"/>
              <a:sym typeface="Arial"/>
            </a:endParaRPr>
          </a:p>
          <a:p>
            <a:pPr marL="1066800" lvl="0" indent="-295275" rtl="0">
              <a:lnSpc>
                <a:spcPct val="100000"/>
              </a:lnSpc>
              <a:spcBef>
                <a:spcPts val="1000"/>
              </a:spcBef>
              <a:spcAft>
                <a:spcPts val="0"/>
              </a:spcAft>
              <a:buClr>
                <a:srgbClr val="434343"/>
              </a:buClr>
              <a:buSzPts val="1050"/>
              <a:buFont typeface="Arial"/>
              <a:buChar char="●"/>
            </a:pPr>
            <a:r>
              <a:rPr lang="ko" sz="1050" b="1">
                <a:solidFill>
                  <a:schemeClr val="accent3"/>
                </a:solidFill>
                <a:highlight>
                  <a:srgbClr val="F8F9FA"/>
                </a:highlight>
                <a:latin typeface="Verdana"/>
                <a:ea typeface="Verdana"/>
                <a:cs typeface="Verdana"/>
                <a:sym typeface="Verdana"/>
              </a:rPr>
              <a:t>getStats</a:t>
            </a:r>
            <a:r>
              <a:rPr lang="ko" sz="1050" b="1">
                <a:solidFill>
                  <a:schemeClr val="accent3"/>
                </a:solidFill>
                <a:latin typeface="Arial"/>
                <a:ea typeface="Arial"/>
                <a:cs typeface="Arial"/>
                <a:sym typeface="Arial"/>
              </a:rPr>
              <a:t> </a:t>
            </a:r>
            <a:r>
              <a:rPr lang="ko" sz="1050">
                <a:solidFill>
                  <a:srgbClr val="434343"/>
                </a:solidFill>
                <a:latin typeface="Arial"/>
                <a:ea typeface="Arial"/>
                <a:cs typeface="Arial"/>
                <a:sym typeface="Arial"/>
              </a:rPr>
              <a:t>allows the web application to retrieve a set of statistics about WebRTC sessions. </a:t>
            </a:r>
            <a:endParaRPr sz="1050">
              <a:solidFill>
                <a:srgbClr val="434343"/>
              </a:solidFill>
              <a:latin typeface="Arial"/>
              <a:ea typeface="Arial"/>
              <a:cs typeface="Arial"/>
              <a:sym typeface="Arial"/>
            </a:endParaRPr>
          </a:p>
          <a:p>
            <a:pPr marL="0" lvl="0" indent="0" rtl="0">
              <a:lnSpc>
                <a:spcPct val="100000"/>
              </a:lnSpc>
              <a:spcBef>
                <a:spcPts val="1000"/>
              </a:spcBef>
              <a:spcAft>
                <a:spcPts val="0"/>
              </a:spcAft>
              <a:buNone/>
            </a:pPr>
            <a:endParaRPr>
              <a:solidFill>
                <a:srgbClr val="434343"/>
              </a:solidFill>
            </a:endParaRPr>
          </a:p>
        </p:txBody>
      </p:sp>
      <p:sp>
        <p:nvSpPr>
          <p:cNvPr id="138" name="Shape 138"/>
          <p:cNvSpPr txBox="1"/>
          <p:nvPr/>
        </p:nvSpPr>
        <p:spPr>
          <a:xfrm>
            <a:off x="43275" y="4571600"/>
            <a:ext cx="9144000" cy="27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ko" sz="800">
                <a:solidFill>
                  <a:srgbClr val="4A4A4A"/>
                </a:solidFill>
                <a:highlight>
                  <a:srgbClr val="FFFFFF"/>
                </a:highlight>
              </a:rPr>
              <a:t>***Three APIs are used in combination with a set of server-side technologies to establish and manage live communication sessions. All together, these components make it possible for developers to add communications features into web and mobile applications</a:t>
            </a:r>
            <a:endParaRPr sz="800"/>
          </a:p>
        </p:txBody>
      </p:sp>
      <p:grpSp>
        <p:nvGrpSpPr>
          <p:cNvPr id="2" name="Group 1">
            <a:extLst>
              <a:ext uri="{FF2B5EF4-FFF2-40B4-BE49-F238E27FC236}">
                <a16:creationId xmlns:a16="http://schemas.microsoft.com/office/drawing/2014/main" id="{3D341209-B46A-4B20-A9D3-C5C3D7500270}"/>
              </a:ext>
            </a:extLst>
          </p:cNvPr>
          <p:cNvGrpSpPr/>
          <p:nvPr/>
        </p:nvGrpSpPr>
        <p:grpSpPr>
          <a:xfrm>
            <a:off x="2290201" y="545550"/>
            <a:ext cx="4395301" cy="3792726"/>
            <a:chOff x="2290201" y="545550"/>
            <a:chExt cx="4395301" cy="3792726"/>
          </a:xfrm>
        </p:grpSpPr>
        <p:pic>
          <p:nvPicPr>
            <p:cNvPr id="139" name="Shape 139"/>
            <p:cNvPicPr preferRelativeResize="0"/>
            <p:nvPr/>
          </p:nvPicPr>
          <p:blipFill>
            <a:blip r:embed="rId3">
              <a:alphaModFix/>
            </a:blip>
            <a:stretch>
              <a:fillRect/>
            </a:stretch>
          </p:blipFill>
          <p:spPr>
            <a:xfrm>
              <a:off x="2290201" y="545550"/>
              <a:ext cx="4395301" cy="3792726"/>
            </a:xfrm>
            <a:prstGeom prst="rect">
              <a:avLst/>
            </a:prstGeom>
            <a:noFill/>
            <a:ln>
              <a:noFill/>
            </a:ln>
            <a:effectLst>
              <a:outerShdw blurRad="57150" dist="19050" dir="5400000" algn="bl" rotWithShape="0">
                <a:srgbClr val="000000">
                  <a:alpha val="50000"/>
                </a:srgbClr>
              </a:outerShdw>
            </a:effectLst>
          </p:spPr>
        </p:pic>
        <p:sp>
          <p:nvSpPr>
            <p:cNvPr id="140" name="Shape 140"/>
            <p:cNvSpPr/>
            <p:nvPr/>
          </p:nvSpPr>
          <p:spPr>
            <a:xfrm>
              <a:off x="5057025" y="545550"/>
              <a:ext cx="1628400" cy="69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dirty="0">
                  <a:solidFill>
                    <a:schemeClr val="lt1"/>
                  </a:solidFill>
                </a:rPr>
                <a:t>RTCPeerConnection API diagram</a:t>
              </a:r>
              <a:endParaRPr sz="1200" dirty="0">
                <a:solidFill>
                  <a:schemeClr val="l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p:nvPr/>
        </p:nvSpPr>
        <p:spPr>
          <a:xfrm>
            <a:off x="284393" y="497425"/>
            <a:ext cx="33147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latin typeface="Roboto"/>
                <a:ea typeface="Roboto"/>
                <a:cs typeface="Roboto"/>
                <a:sym typeface="Roboto"/>
              </a:rPr>
              <a:t>Voice and Video Engines</a:t>
            </a:r>
            <a:endParaRPr sz="1800">
              <a:solidFill>
                <a:schemeClr val="lt1"/>
              </a:solidFill>
              <a:latin typeface="Roboto"/>
              <a:ea typeface="Roboto"/>
              <a:cs typeface="Roboto"/>
              <a:sym typeface="Roboto"/>
            </a:endParaRPr>
          </a:p>
        </p:txBody>
      </p:sp>
      <p:pic>
        <p:nvPicPr>
          <p:cNvPr id="146" name="Shape 146"/>
          <p:cNvPicPr preferRelativeResize="0"/>
          <p:nvPr/>
        </p:nvPicPr>
        <p:blipFill>
          <a:blip r:embed="rId3">
            <a:alphaModFix/>
          </a:blip>
          <a:stretch>
            <a:fillRect/>
          </a:stretch>
        </p:blipFill>
        <p:spPr>
          <a:xfrm>
            <a:off x="5471175" y="2791125"/>
            <a:ext cx="3640150" cy="2099175"/>
          </a:xfrm>
          <a:prstGeom prst="rect">
            <a:avLst/>
          </a:prstGeom>
          <a:noFill/>
          <a:ln>
            <a:noFill/>
          </a:ln>
        </p:spPr>
      </p:pic>
      <p:sp>
        <p:nvSpPr>
          <p:cNvPr id="147" name="Shape 147"/>
          <p:cNvSpPr txBox="1">
            <a:spLocks noGrp="1"/>
          </p:cNvSpPr>
          <p:nvPr>
            <p:ph type="body" idx="1"/>
          </p:nvPr>
        </p:nvSpPr>
        <p:spPr>
          <a:xfrm>
            <a:off x="284400" y="2791125"/>
            <a:ext cx="4989000" cy="1978200"/>
          </a:xfrm>
          <a:prstGeom prst="rect">
            <a:avLst/>
          </a:prstGeom>
          <a:ln w="9525"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ko" sz="1200" b="1">
                <a:solidFill>
                  <a:srgbClr val="444444"/>
                </a:solidFill>
              </a:rPr>
              <a:t>Sender</a:t>
            </a:r>
            <a:endParaRPr sz="1200" b="1">
              <a:solidFill>
                <a:srgbClr val="444444"/>
              </a:solidFill>
            </a:endParaRPr>
          </a:p>
          <a:p>
            <a:pPr marL="457200" lvl="0" indent="-304800" rtl="0">
              <a:lnSpc>
                <a:spcPct val="100000"/>
              </a:lnSpc>
              <a:spcBef>
                <a:spcPts val="1000"/>
              </a:spcBef>
              <a:spcAft>
                <a:spcPts val="0"/>
              </a:spcAft>
              <a:buClr>
                <a:srgbClr val="444444"/>
              </a:buClr>
              <a:buSzPts val="1200"/>
              <a:buChar char="●"/>
            </a:pPr>
            <a:r>
              <a:rPr lang="ko" sz="1200">
                <a:solidFill>
                  <a:srgbClr val="444444"/>
                </a:solidFill>
              </a:rPr>
              <a:t>Process the raw stream to enhance quality</a:t>
            </a:r>
            <a:endParaRPr sz="1200">
              <a:solidFill>
                <a:srgbClr val="444444"/>
              </a:solidFill>
            </a:endParaRPr>
          </a:p>
          <a:p>
            <a:pPr marL="457200" lvl="0" indent="-304800" rtl="0">
              <a:lnSpc>
                <a:spcPct val="100000"/>
              </a:lnSpc>
              <a:spcBef>
                <a:spcPts val="0"/>
              </a:spcBef>
              <a:spcAft>
                <a:spcPts val="0"/>
              </a:spcAft>
              <a:buClr>
                <a:srgbClr val="444444"/>
              </a:buClr>
              <a:buSzPts val="1200"/>
              <a:buChar char="●"/>
            </a:pPr>
            <a:r>
              <a:rPr lang="ko" sz="1200">
                <a:solidFill>
                  <a:srgbClr val="444444"/>
                </a:solidFill>
              </a:rPr>
              <a:t>Synchronize and adjust the stream</a:t>
            </a:r>
            <a:endParaRPr sz="1200">
              <a:solidFill>
                <a:srgbClr val="444444"/>
              </a:solidFill>
            </a:endParaRPr>
          </a:p>
          <a:p>
            <a:pPr marL="914400" lvl="1" indent="-292100" rtl="0">
              <a:lnSpc>
                <a:spcPct val="100000"/>
              </a:lnSpc>
              <a:spcBef>
                <a:spcPts val="0"/>
              </a:spcBef>
              <a:spcAft>
                <a:spcPts val="0"/>
              </a:spcAft>
              <a:buClr>
                <a:srgbClr val="444444"/>
              </a:buClr>
              <a:buSzPts val="1000"/>
              <a:buChar char="○"/>
            </a:pPr>
            <a:r>
              <a:rPr lang="ko" sz="1000">
                <a:solidFill>
                  <a:srgbClr val="444444"/>
                </a:solidFill>
              </a:rPr>
              <a:t>to match the continuously fluctuating bandwidth and latency between the clients</a:t>
            </a:r>
            <a:endParaRPr sz="1000">
              <a:solidFill>
                <a:srgbClr val="444444"/>
              </a:solidFill>
            </a:endParaRPr>
          </a:p>
          <a:p>
            <a:pPr marL="0" lvl="0" indent="0" rtl="0">
              <a:lnSpc>
                <a:spcPct val="100000"/>
              </a:lnSpc>
              <a:spcBef>
                <a:spcPts val="1000"/>
              </a:spcBef>
              <a:spcAft>
                <a:spcPts val="0"/>
              </a:spcAft>
              <a:buNone/>
            </a:pPr>
            <a:r>
              <a:rPr lang="ko" sz="1200" b="1">
                <a:solidFill>
                  <a:srgbClr val="444444"/>
                </a:solidFill>
              </a:rPr>
              <a:t>Receiver</a:t>
            </a:r>
            <a:endParaRPr sz="1200" b="1">
              <a:solidFill>
                <a:srgbClr val="444444"/>
              </a:solidFill>
            </a:endParaRPr>
          </a:p>
          <a:p>
            <a:pPr marL="457200" lvl="0" indent="-304800" rtl="0">
              <a:lnSpc>
                <a:spcPct val="100000"/>
              </a:lnSpc>
              <a:spcBef>
                <a:spcPts val="1000"/>
              </a:spcBef>
              <a:spcAft>
                <a:spcPts val="0"/>
              </a:spcAft>
              <a:buClr>
                <a:srgbClr val="444444"/>
              </a:buClr>
              <a:buSzPts val="1200"/>
              <a:buChar char="●"/>
            </a:pPr>
            <a:r>
              <a:rPr lang="ko" sz="1200">
                <a:solidFill>
                  <a:srgbClr val="444444"/>
                </a:solidFill>
              </a:rPr>
              <a:t>Decode the received stream in real-time</a:t>
            </a:r>
            <a:endParaRPr sz="1200">
              <a:solidFill>
                <a:srgbClr val="444444"/>
              </a:solidFill>
            </a:endParaRPr>
          </a:p>
          <a:p>
            <a:pPr marL="457200" lvl="0" indent="-304800" rtl="0">
              <a:lnSpc>
                <a:spcPct val="100000"/>
              </a:lnSpc>
              <a:spcBef>
                <a:spcPts val="0"/>
              </a:spcBef>
              <a:spcAft>
                <a:spcPts val="0"/>
              </a:spcAft>
              <a:buClr>
                <a:srgbClr val="444444"/>
              </a:buClr>
              <a:buSzPts val="1200"/>
              <a:buChar char="●"/>
            </a:pPr>
            <a:r>
              <a:rPr lang="ko" sz="1200">
                <a:solidFill>
                  <a:srgbClr val="444444"/>
                </a:solidFill>
              </a:rPr>
              <a:t>Adjust the decoded stream to network jitter and latency delays</a:t>
            </a:r>
            <a:endParaRPr sz="1200">
              <a:solidFill>
                <a:srgbClr val="444444"/>
              </a:solidFill>
            </a:endParaRPr>
          </a:p>
          <a:p>
            <a:pPr marL="0" lvl="0" indent="0">
              <a:lnSpc>
                <a:spcPct val="100000"/>
              </a:lnSpc>
              <a:spcBef>
                <a:spcPts val="1000"/>
              </a:spcBef>
              <a:spcAft>
                <a:spcPts val="1000"/>
              </a:spcAft>
              <a:buNone/>
            </a:pPr>
            <a:endParaRPr sz="1200"/>
          </a:p>
        </p:txBody>
      </p:sp>
      <p:sp>
        <p:nvSpPr>
          <p:cNvPr id="148" name="Shape 148"/>
          <p:cNvSpPr txBox="1"/>
          <p:nvPr/>
        </p:nvSpPr>
        <p:spPr>
          <a:xfrm>
            <a:off x="284400" y="1121975"/>
            <a:ext cx="3919500" cy="14838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ko" b="1">
                <a:latin typeface="Roboto"/>
                <a:ea typeface="Roboto"/>
                <a:cs typeface="Roboto"/>
                <a:sym typeface="Roboto"/>
              </a:rPr>
              <a:t>Audio Codecs:</a:t>
            </a:r>
            <a:endParaRPr b="1">
              <a:latin typeface="Roboto"/>
              <a:ea typeface="Roboto"/>
              <a:cs typeface="Roboto"/>
              <a:sym typeface="Roboto"/>
            </a:endParaRPr>
          </a:p>
          <a:p>
            <a:pPr marL="457200" lvl="0" indent="-304800" rtl="0">
              <a:spcBef>
                <a:spcPts val="0"/>
              </a:spcBef>
              <a:spcAft>
                <a:spcPts val="0"/>
              </a:spcAft>
              <a:buClr>
                <a:srgbClr val="444444"/>
              </a:buClr>
              <a:buSzPts val="1200"/>
              <a:buFont typeface="Roboto"/>
              <a:buChar char="●"/>
            </a:pPr>
            <a:r>
              <a:rPr lang="ko" sz="1200" b="1">
                <a:solidFill>
                  <a:srgbClr val="444444"/>
                </a:solidFill>
                <a:highlight>
                  <a:srgbClr val="FFFFFF"/>
                </a:highlight>
                <a:latin typeface="Roboto"/>
                <a:ea typeface="Roboto"/>
                <a:cs typeface="Roboto"/>
                <a:sym typeface="Roboto"/>
              </a:rPr>
              <a:t>iSAC</a:t>
            </a:r>
            <a:r>
              <a:rPr lang="ko" sz="1200">
                <a:solidFill>
                  <a:srgbClr val="444444"/>
                </a:solidFill>
                <a:highlight>
                  <a:srgbClr val="FFFFFF"/>
                </a:highlight>
                <a:latin typeface="Roboto"/>
                <a:ea typeface="Roboto"/>
                <a:cs typeface="Roboto"/>
                <a:sym typeface="Roboto"/>
              </a:rPr>
              <a:t>: A wideband and super wideband audio codec for VoIP and streaming audio</a:t>
            </a:r>
            <a:endParaRPr sz="1200">
              <a:solidFill>
                <a:srgbClr val="444444"/>
              </a:solidFill>
              <a:highlight>
                <a:srgbClr val="FFFFFF"/>
              </a:highlight>
              <a:latin typeface="Roboto"/>
              <a:ea typeface="Roboto"/>
              <a:cs typeface="Roboto"/>
              <a:sym typeface="Roboto"/>
            </a:endParaRPr>
          </a:p>
          <a:p>
            <a:pPr marL="457200" lvl="0" indent="-304800" rtl="0">
              <a:spcBef>
                <a:spcPts val="0"/>
              </a:spcBef>
              <a:spcAft>
                <a:spcPts val="0"/>
              </a:spcAft>
              <a:buClr>
                <a:srgbClr val="444444"/>
              </a:buClr>
              <a:buSzPts val="1200"/>
              <a:buFont typeface="Roboto"/>
              <a:buChar char="●"/>
            </a:pPr>
            <a:r>
              <a:rPr lang="ko" sz="1200" b="1">
                <a:solidFill>
                  <a:srgbClr val="444444"/>
                </a:solidFill>
                <a:highlight>
                  <a:srgbClr val="FFFFFF"/>
                </a:highlight>
                <a:latin typeface="Roboto"/>
                <a:ea typeface="Roboto"/>
                <a:cs typeface="Roboto"/>
                <a:sym typeface="Roboto"/>
              </a:rPr>
              <a:t>iLBC</a:t>
            </a:r>
            <a:r>
              <a:rPr lang="ko" sz="1200">
                <a:solidFill>
                  <a:srgbClr val="444444"/>
                </a:solidFill>
                <a:highlight>
                  <a:srgbClr val="FFFFFF"/>
                </a:highlight>
                <a:latin typeface="Roboto"/>
                <a:ea typeface="Roboto"/>
                <a:cs typeface="Roboto"/>
                <a:sym typeface="Roboto"/>
              </a:rPr>
              <a:t>: A narrowband speech codec for VoIP and streaming audio.</a:t>
            </a:r>
            <a:endParaRPr sz="1200">
              <a:solidFill>
                <a:srgbClr val="444444"/>
              </a:solidFill>
              <a:highlight>
                <a:srgbClr val="FFFFFF"/>
              </a:highlight>
              <a:latin typeface="Roboto"/>
              <a:ea typeface="Roboto"/>
              <a:cs typeface="Roboto"/>
              <a:sym typeface="Roboto"/>
            </a:endParaRPr>
          </a:p>
          <a:p>
            <a:pPr marL="457200" lvl="0" indent="-304800" rtl="0">
              <a:spcBef>
                <a:spcPts val="0"/>
              </a:spcBef>
              <a:spcAft>
                <a:spcPts val="0"/>
              </a:spcAft>
              <a:buClr>
                <a:srgbClr val="444444"/>
              </a:buClr>
              <a:buSzPts val="1200"/>
              <a:buFont typeface="Roboto"/>
              <a:buChar char="●"/>
            </a:pPr>
            <a:r>
              <a:rPr lang="ko" sz="1200" b="1">
                <a:solidFill>
                  <a:srgbClr val="444444"/>
                </a:solidFill>
                <a:highlight>
                  <a:srgbClr val="FFFFFF"/>
                </a:highlight>
                <a:latin typeface="Roboto"/>
                <a:ea typeface="Roboto"/>
                <a:cs typeface="Roboto"/>
                <a:sym typeface="Roboto"/>
              </a:rPr>
              <a:t>Opus</a:t>
            </a:r>
            <a:r>
              <a:rPr lang="ko" sz="1200">
                <a:solidFill>
                  <a:srgbClr val="444444"/>
                </a:solidFill>
                <a:highlight>
                  <a:srgbClr val="FFFFFF"/>
                </a:highlight>
                <a:latin typeface="Roboto"/>
                <a:ea typeface="Roboto"/>
                <a:cs typeface="Roboto"/>
                <a:sym typeface="Roboto"/>
              </a:rPr>
              <a:t>: Supports constant and variable bitrate encoding from 6 kbit/s to 510 kbit/s </a:t>
            </a:r>
            <a:endParaRPr sz="1200">
              <a:solidFill>
                <a:srgbClr val="444444"/>
              </a:solidFill>
              <a:highlight>
                <a:srgbClr val="FFFFFF"/>
              </a:highlight>
              <a:latin typeface="Roboto"/>
              <a:ea typeface="Roboto"/>
              <a:cs typeface="Roboto"/>
              <a:sym typeface="Roboto"/>
            </a:endParaRPr>
          </a:p>
        </p:txBody>
      </p:sp>
      <p:sp>
        <p:nvSpPr>
          <p:cNvPr id="149" name="Shape 149"/>
          <p:cNvSpPr txBox="1"/>
          <p:nvPr/>
        </p:nvSpPr>
        <p:spPr>
          <a:xfrm>
            <a:off x="4764275" y="1121975"/>
            <a:ext cx="3919500" cy="14838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ko" b="1">
                <a:solidFill>
                  <a:schemeClr val="dk2"/>
                </a:solidFill>
                <a:latin typeface="Roboto"/>
                <a:ea typeface="Roboto"/>
                <a:cs typeface="Roboto"/>
                <a:sym typeface="Roboto"/>
              </a:rPr>
              <a:t>Video Codecs (VP8):</a:t>
            </a:r>
            <a:endParaRPr b="1">
              <a:latin typeface="Roboto"/>
              <a:ea typeface="Roboto"/>
              <a:cs typeface="Roboto"/>
              <a:sym typeface="Roboto"/>
            </a:endParaRPr>
          </a:p>
          <a:p>
            <a:pPr marL="457200" lvl="0" indent="-304800" rtl="0">
              <a:spcBef>
                <a:spcPts val="0"/>
              </a:spcBef>
              <a:spcAft>
                <a:spcPts val="0"/>
              </a:spcAft>
              <a:buClr>
                <a:schemeClr val="dk2"/>
              </a:buClr>
              <a:buSzPts val="1200"/>
              <a:buFont typeface="Roboto"/>
              <a:buChar char="●"/>
            </a:pPr>
            <a:r>
              <a:rPr lang="ko" sz="1200">
                <a:solidFill>
                  <a:schemeClr val="dk2"/>
                </a:solidFill>
                <a:latin typeface="Roboto"/>
                <a:ea typeface="Roboto"/>
                <a:cs typeface="Roboto"/>
                <a:sym typeface="Roboto"/>
              </a:rPr>
              <a:t>The VP8 codec used for video encoding requires 100–2,000+ Kbit/s of bandwidth, and the bitrate depends on the quality of the streams.</a:t>
            </a:r>
            <a:endParaRPr sz="1200">
              <a:solidFill>
                <a:srgbClr val="444444"/>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311700" y="1229875"/>
            <a:ext cx="5066700" cy="33390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ko" sz="1200">
                <a:solidFill>
                  <a:srgbClr val="444444"/>
                </a:solidFill>
                <a:highlight>
                  <a:srgbClr val="FFFFFF"/>
                </a:highlight>
              </a:rPr>
              <a:t>Unlike all other browser communication which use Transmission Control Protocol (TCP), WebRTC transports its data over User Datagram Protocol (</a:t>
            </a:r>
            <a:r>
              <a:rPr lang="ko" sz="1200" b="1">
                <a:solidFill>
                  <a:srgbClr val="444444"/>
                </a:solidFill>
                <a:highlight>
                  <a:srgbClr val="FFFFFF"/>
                </a:highlight>
              </a:rPr>
              <a:t>UDP</a:t>
            </a:r>
            <a:r>
              <a:rPr lang="ko" sz="1200">
                <a:solidFill>
                  <a:srgbClr val="444444"/>
                </a:solidFill>
                <a:highlight>
                  <a:srgbClr val="FFFFFF"/>
                </a:highlight>
              </a:rPr>
              <a:t>).</a:t>
            </a:r>
            <a:endParaRPr sz="1200">
              <a:solidFill>
                <a:srgbClr val="444444"/>
              </a:solidFill>
              <a:highlight>
                <a:srgbClr val="FFFFFF"/>
              </a:highlight>
            </a:endParaRPr>
          </a:p>
          <a:p>
            <a:pPr marL="0" lvl="0" indent="0" rtl="0">
              <a:lnSpc>
                <a:spcPct val="100000"/>
              </a:lnSpc>
              <a:spcBef>
                <a:spcPts val="1600"/>
              </a:spcBef>
              <a:spcAft>
                <a:spcPts val="0"/>
              </a:spcAft>
              <a:buNone/>
            </a:pPr>
            <a:r>
              <a:rPr lang="ko" sz="1200" b="1">
                <a:solidFill>
                  <a:srgbClr val="444444"/>
                </a:solidFill>
                <a:highlight>
                  <a:srgbClr val="FFFFFF"/>
                </a:highlight>
              </a:rPr>
              <a:t>Why UDP?</a:t>
            </a:r>
            <a:endParaRPr sz="1200">
              <a:solidFill>
                <a:srgbClr val="444444"/>
              </a:solidFill>
              <a:highlight>
                <a:srgbClr val="FFFFFF"/>
              </a:highlight>
            </a:endParaRPr>
          </a:p>
          <a:p>
            <a:pPr marL="457200" lvl="0" indent="-304800" rtl="0">
              <a:lnSpc>
                <a:spcPct val="115000"/>
              </a:lnSpc>
              <a:spcBef>
                <a:spcPts val="1600"/>
              </a:spcBef>
              <a:spcAft>
                <a:spcPts val="0"/>
              </a:spcAft>
              <a:buSzPts val="1200"/>
              <a:buAutoNum type="arabicPeriod"/>
            </a:pPr>
            <a:r>
              <a:rPr lang="ko" sz="1200">
                <a:solidFill>
                  <a:srgbClr val="444444"/>
                </a:solidFill>
                <a:highlight>
                  <a:srgbClr val="FFFFFF"/>
                </a:highlight>
              </a:rPr>
              <a:t>The requirement for timeliness over reliability is the primary reason why the UDP protocol is a preferred transport for delivery of real-time data.</a:t>
            </a:r>
            <a:endParaRPr sz="1200">
              <a:solidFill>
                <a:srgbClr val="444444"/>
              </a:solidFill>
              <a:highlight>
                <a:srgbClr val="FFFFFF"/>
              </a:highlight>
            </a:endParaRPr>
          </a:p>
          <a:p>
            <a:pPr marL="457200" lvl="0" indent="-304800" rtl="0">
              <a:lnSpc>
                <a:spcPct val="115000"/>
              </a:lnSpc>
              <a:spcBef>
                <a:spcPts val="0"/>
              </a:spcBef>
              <a:spcAft>
                <a:spcPts val="0"/>
              </a:spcAft>
              <a:buSzPts val="1200"/>
              <a:buAutoNum type="arabicPeriod"/>
            </a:pPr>
            <a:r>
              <a:rPr lang="ko" sz="1200"/>
              <a:t>UDP offers no promises on reliability or order of the data, and delivers each packet to the application the moment it arrives. In effect, it is a thin wrapper around the best-effort delivery model offered by the IP layer of our network stacks.</a:t>
            </a:r>
            <a:endParaRPr sz="1200"/>
          </a:p>
          <a:p>
            <a:pPr marL="0" lvl="0" indent="0">
              <a:lnSpc>
                <a:spcPct val="100000"/>
              </a:lnSpc>
              <a:spcBef>
                <a:spcPts val="1600"/>
              </a:spcBef>
              <a:spcAft>
                <a:spcPts val="1600"/>
              </a:spcAft>
              <a:buNone/>
            </a:pPr>
            <a:endParaRPr sz="1200"/>
          </a:p>
        </p:txBody>
      </p:sp>
      <p:sp>
        <p:nvSpPr>
          <p:cNvPr id="155" name="Shape 155"/>
          <p:cNvSpPr/>
          <p:nvPr/>
        </p:nvSpPr>
        <p:spPr>
          <a:xfrm>
            <a:off x="284393" y="497425"/>
            <a:ext cx="3314700" cy="439200"/>
          </a:xfrm>
          <a:prstGeom prst="rect">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ko" sz="1800">
                <a:solidFill>
                  <a:schemeClr val="lt1"/>
                </a:solidFill>
                <a:latin typeface="Roboto"/>
                <a:ea typeface="Roboto"/>
                <a:cs typeface="Roboto"/>
                <a:sym typeface="Roboto"/>
              </a:rPr>
              <a:t>Real-Time Network Transports</a:t>
            </a:r>
            <a:endParaRPr sz="1800">
              <a:solidFill>
                <a:schemeClr val="lt1"/>
              </a:solidFill>
              <a:latin typeface="Roboto"/>
              <a:ea typeface="Roboto"/>
              <a:cs typeface="Roboto"/>
              <a:sym typeface="Roboto"/>
            </a:endParaRPr>
          </a:p>
        </p:txBody>
      </p:sp>
      <p:sp>
        <p:nvSpPr>
          <p:cNvPr id="156" name="Shape 156"/>
          <p:cNvSpPr txBox="1"/>
          <p:nvPr/>
        </p:nvSpPr>
        <p:spPr>
          <a:xfrm>
            <a:off x="5495900" y="89525"/>
            <a:ext cx="3517500" cy="2874900"/>
          </a:xfrm>
          <a:prstGeom prst="rect">
            <a:avLst/>
          </a:prstGeom>
          <a:solidFill>
            <a:srgbClr val="EFEFEF"/>
          </a:solidFill>
          <a:ln>
            <a:noFill/>
          </a:ln>
        </p:spPr>
        <p:txBody>
          <a:bodyPr spcFirstLastPara="1" wrap="square" lIns="91425" tIns="91425" rIns="91425" bIns="91425" anchor="ctr" anchorCtr="0">
            <a:noAutofit/>
          </a:bodyPr>
          <a:lstStyle/>
          <a:p>
            <a:pPr marL="0" lvl="0" indent="0" rtl="0">
              <a:lnSpc>
                <a:spcPct val="100000"/>
              </a:lnSpc>
              <a:spcBef>
                <a:spcPts val="700"/>
              </a:spcBef>
              <a:spcAft>
                <a:spcPts val="0"/>
              </a:spcAft>
              <a:buNone/>
            </a:pPr>
            <a:endParaRPr sz="800">
              <a:solidFill>
                <a:srgbClr val="444444"/>
              </a:solidFill>
              <a:latin typeface="Roboto"/>
              <a:ea typeface="Roboto"/>
              <a:cs typeface="Roboto"/>
              <a:sym typeface="Roboto"/>
            </a:endParaRPr>
          </a:p>
          <a:p>
            <a:pPr marL="0" lvl="0" indent="0" rtl="0">
              <a:lnSpc>
                <a:spcPct val="100000"/>
              </a:lnSpc>
              <a:spcBef>
                <a:spcPts val="1500"/>
              </a:spcBef>
              <a:spcAft>
                <a:spcPts val="0"/>
              </a:spcAft>
              <a:buNone/>
            </a:pPr>
            <a:r>
              <a:rPr lang="ko" sz="800" b="1">
                <a:solidFill>
                  <a:srgbClr val="444444"/>
                </a:solidFill>
                <a:latin typeface="Roboto"/>
                <a:ea typeface="Roboto"/>
                <a:cs typeface="Roboto"/>
                <a:sym typeface="Roboto"/>
              </a:rPr>
              <a:t>ICE:</a:t>
            </a:r>
            <a:r>
              <a:rPr lang="ko" sz="800">
                <a:solidFill>
                  <a:srgbClr val="444444"/>
                </a:solidFill>
                <a:latin typeface="Roboto"/>
                <a:ea typeface="Roboto"/>
                <a:cs typeface="Roboto"/>
                <a:sym typeface="Roboto"/>
              </a:rPr>
              <a:t> Interactive Connectivity Establishment</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STUN: </a:t>
            </a:r>
            <a:r>
              <a:rPr lang="ko" sz="800">
                <a:solidFill>
                  <a:srgbClr val="444444"/>
                </a:solidFill>
                <a:latin typeface="Roboto"/>
                <a:ea typeface="Roboto"/>
                <a:cs typeface="Roboto"/>
                <a:sym typeface="Roboto"/>
              </a:rPr>
              <a:t>Session Traversal Utilities for Network Address Translation (NAT)</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TURN: </a:t>
            </a:r>
            <a:r>
              <a:rPr lang="ko" sz="800">
                <a:solidFill>
                  <a:srgbClr val="444444"/>
                </a:solidFill>
                <a:latin typeface="Roboto"/>
                <a:ea typeface="Roboto"/>
                <a:cs typeface="Roboto"/>
                <a:sym typeface="Roboto"/>
              </a:rPr>
              <a:t>Traversal Using Relays around NAT</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SDP:</a:t>
            </a:r>
            <a:r>
              <a:rPr lang="ko" sz="800">
                <a:solidFill>
                  <a:srgbClr val="444444"/>
                </a:solidFill>
                <a:latin typeface="Roboto"/>
                <a:ea typeface="Roboto"/>
                <a:cs typeface="Roboto"/>
                <a:sym typeface="Roboto"/>
              </a:rPr>
              <a:t> Session Description Protocol</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DTLS: </a:t>
            </a:r>
            <a:r>
              <a:rPr lang="ko" sz="800">
                <a:solidFill>
                  <a:srgbClr val="444444"/>
                </a:solidFill>
                <a:latin typeface="Roboto"/>
                <a:ea typeface="Roboto"/>
                <a:cs typeface="Roboto"/>
                <a:sym typeface="Roboto"/>
              </a:rPr>
              <a:t>Datagram Transport Layer Security</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SCTP: </a:t>
            </a:r>
            <a:r>
              <a:rPr lang="ko" sz="800">
                <a:solidFill>
                  <a:srgbClr val="444444"/>
                </a:solidFill>
                <a:latin typeface="Roboto"/>
                <a:ea typeface="Roboto"/>
                <a:cs typeface="Roboto"/>
                <a:sym typeface="Roboto"/>
              </a:rPr>
              <a:t>Stream Control Transport Protocol</a:t>
            </a:r>
            <a:endParaRPr sz="800">
              <a:solidFill>
                <a:srgbClr val="444444"/>
              </a:solidFill>
              <a:latin typeface="Roboto"/>
              <a:ea typeface="Roboto"/>
              <a:cs typeface="Roboto"/>
              <a:sym typeface="Roboto"/>
            </a:endParaRPr>
          </a:p>
          <a:p>
            <a:pPr marL="0" lvl="0" indent="0" rtl="0">
              <a:lnSpc>
                <a:spcPct val="100000"/>
              </a:lnSpc>
              <a:spcBef>
                <a:spcPts val="0"/>
              </a:spcBef>
              <a:spcAft>
                <a:spcPts val="0"/>
              </a:spcAft>
              <a:buNone/>
            </a:pPr>
            <a:r>
              <a:rPr lang="ko" sz="800" b="1">
                <a:solidFill>
                  <a:srgbClr val="444444"/>
                </a:solidFill>
                <a:latin typeface="Roboto"/>
                <a:ea typeface="Roboto"/>
                <a:cs typeface="Roboto"/>
                <a:sym typeface="Roboto"/>
              </a:rPr>
              <a:t>SRTP: </a:t>
            </a:r>
            <a:r>
              <a:rPr lang="ko" sz="800">
                <a:solidFill>
                  <a:srgbClr val="444444"/>
                </a:solidFill>
                <a:latin typeface="Roboto"/>
                <a:ea typeface="Roboto"/>
                <a:cs typeface="Roboto"/>
                <a:sym typeface="Roboto"/>
              </a:rPr>
              <a:t>Secure Real-Time Transport Protocol</a:t>
            </a:r>
            <a:endParaRPr sz="800">
              <a:solidFill>
                <a:srgbClr val="444444"/>
              </a:solidFill>
              <a:latin typeface="Roboto"/>
              <a:ea typeface="Roboto"/>
              <a:cs typeface="Roboto"/>
              <a:sym typeface="Roboto"/>
            </a:endParaRPr>
          </a:p>
          <a:p>
            <a:pPr marL="457200" lvl="0" indent="-279400" rtl="0">
              <a:lnSpc>
                <a:spcPct val="100000"/>
              </a:lnSpc>
              <a:spcBef>
                <a:spcPts val="700"/>
              </a:spcBef>
              <a:spcAft>
                <a:spcPts val="0"/>
              </a:spcAft>
              <a:buClr>
                <a:srgbClr val="444444"/>
              </a:buClr>
              <a:buSzPts val="800"/>
              <a:buFont typeface="Roboto"/>
              <a:buChar char="-"/>
            </a:pPr>
            <a:r>
              <a:rPr lang="ko" sz="800">
                <a:solidFill>
                  <a:srgbClr val="444444"/>
                </a:solidFill>
                <a:latin typeface="Roboto"/>
                <a:ea typeface="Roboto"/>
                <a:cs typeface="Roboto"/>
                <a:sym typeface="Roboto"/>
              </a:rPr>
              <a:t>ICE, STUN, and TURN are </a:t>
            </a:r>
            <a:r>
              <a:rPr lang="ko" sz="800" b="1">
                <a:solidFill>
                  <a:srgbClr val="444444"/>
                </a:solidFill>
                <a:latin typeface="Roboto"/>
                <a:ea typeface="Roboto"/>
                <a:cs typeface="Roboto"/>
                <a:sym typeface="Roboto"/>
              </a:rPr>
              <a:t>necessary </a:t>
            </a:r>
            <a:r>
              <a:rPr lang="ko" sz="800">
                <a:solidFill>
                  <a:srgbClr val="444444"/>
                </a:solidFill>
                <a:latin typeface="Roboto"/>
                <a:ea typeface="Roboto"/>
                <a:cs typeface="Roboto"/>
                <a:sym typeface="Roboto"/>
              </a:rPr>
              <a:t>to establish and maintain a peer-to-peer connection over UDP.</a:t>
            </a:r>
            <a:endParaRPr sz="800">
              <a:solidFill>
                <a:srgbClr val="444444"/>
              </a:solidFill>
              <a:latin typeface="Roboto"/>
              <a:ea typeface="Roboto"/>
              <a:cs typeface="Roboto"/>
              <a:sym typeface="Roboto"/>
            </a:endParaRPr>
          </a:p>
          <a:p>
            <a:pPr marL="457200" lvl="0" indent="-279400" rtl="0">
              <a:lnSpc>
                <a:spcPct val="100000"/>
              </a:lnSpc>
              <a:spcBef>
                <a:spcPts val="0"/>
              </a:spcBef>
              <a:spcAft>
                <a:spcPts val="0"/>
              </a:spcAft>
              <a:buClr>
                <a:srgbClr val="444444"/>
              </a:buClr>
              <a:buSzPts val="800"/>
              <a:buFont typeface="Roboto"/>
              <a:buChar char="-"/>
            </a:pPr>
            <a:r>
              <a:rPr lang="ko" sz="800">
                <a:solidFill>
                  <a:srgbClr val="444444"/>
                </a:solidFill>
                <a:latin typeface="Roboto"/>
                <a:ea typeface="Roboto"/>
                <a:cs typeface="Roboto"/>
                <a:sym typeface="Roboto"/>
              </a:rPr>
              <a:t>DTLS is used to secure all data transfers between peers; encryption is a mandatory feature of WebRTC.</a:t>
            </a:r>
            <a:endParaRPr sz="800">
              <a:solidFill>
                <a:srgbClr val="444444"/>
              </a:solidFill>
              <a:latin typeface="Roboto"/>
              <a:ea typeface="Roboto"/>
              <a:cs typeface="Roboto"/>
              <a:sym typeface="Roboto"/>
            </a:endParaRPr>
          </a:p>
          <a:p>
            <a:pPr marL="457200" lvl="0" indent="-279400" rtl="0">
              <a:lnSpc>
                <a:spcPct val="100000"/>
              </a:lnSpc>
              <a:spcBef>
                <a:spcPts val="0"/>
              </a:spcBef>
              <a:spcAft>
                <a:spcPts val="0"/>
              </a:spcAft>
              <a:buClr>
                <a:srgbClr val="444444"/>
              </a:buClr>
              <a:buSzPts val="800"/>
              <a:buFont typeface="Roboto"/>
              <a:buChar char="-"/>
            </a:pPr>
            <a:r>
              <a:rPr lang="ko" sz="800">
                <a:solidFill>
                  <a:srgbClr val="444444"/>
                </a:solidFill>
                <a:latin typeface="Roboto"/>
                <a:ea typeface="Roboto"/>
                <a:cs typeface="Roboto"/>
                <a:sym typeface="Roboto"/>
              </a:rPr>
              <a:t>SCTP and SRTP are the application protocols used to multiplex the different streams, provide congestion and flow control, and provide partially reliable delivery and other additional services on top of UDP.</a:t>
            </a:r>
            <a:endParaRPr sz="800">
              <a:solidFill>
                <a:srgbClr val="444444"/>
              </a:solidFill>
              <a:latin typeface="Roboto"/>
              <a:ea typeface="Roboto"/>
              <a:cs typeface="Roboto"/>
              <a:sym typeface="Roboto"/>
            </a:endParaRPr>
          </a:p>
          <a:p>
            <a:pPr marL="457200" lvl="0" indent="-279400" rtl="0">
              <a:lnSpc>
                <a:spcPct val="100000"/>
              </a:lnSpc>
              <a:spcBef>
                <a:spcPts val="0"/>
              </a:spcBef>
              <a:spcAft>
                <a:spcPts val="0"/>
              </a:spcAft>
              <a:buClr>
                <a:srgbClr val="444444"/>
              </a:buClr>
              <a:buSzPts val="800"/>
              <a:buFont typeface="Roboto"/>
              <a:buChar char="-"/>
            </a:pPr>
            <a:r>
              <a:rPr lang="ko" sz="800">
                <a:solidFill>
                  <a:srgbClr val="444444"/>
                </a:solidFill>
                <a:latin typeface="Roboto"/>
                <a:ea typeface="Roboto"/>
                <a:cs typeface="Roboto"/>
                <a:sym typeface="Roboto"/>
              </a:rPr>
              <a:t>Session Description Protocol (SDP) is a data format used to negotiate the parameters of the peer-to-peer connection.</a:t>
            </a:r>
            <a:r>
              <a:rPr lang="ko" sz="800" i="1">
                <a:solidFill>
                  <a:srgbClr val="444444"/>
                </a:solidFill>
                <a:latin typeface="Roboto"/>
                <a:ea typeface="Roboto"/>
                <a:cs typeface="Roboto"/>
                <a:sym typeface="Roboto"/>
              </a:rPr>
              <a:t> However, the SDP “offer” and “answer” are communicated out of band, which is why SDP is missing from the protocol diagram.</a:t>
            </a:r>
            <a:endParaRPr sz="800" i="1">
              <a:solidFill>
                <a:srgbClr val="444444"/>
              </a:solidFill>
              <a:latin typeface="Roboto"/>
              <a:ea typeface="Roboto"/>
              <a:cs typeface="Roboto"/>
              <a:sym typeface="Roboto"/>
            </a:endParaRPr>
          </a:p>
        </p:txBody>
      </p:sp>
      <p:pic>
        <p:nvPicPr>
          <p:cNvPr id="157" name="Shape 157"/>
          <p:cNvPicPr preferRelativeResize="0"/>
          <p:nvPr/>
        </p:nvPicPr>
        <p:blipFill>
          <a:blip r:embed="rId3">
            <a:alphaModFix/>
          </a:blip>
          <a:stretch>
            <a:fillRect/>
          </a:stretch>
        </p:blipFill>
        <p:spPr>
          <a:xfrm>
            <a:off x="5440250" y="3031275"/>
            <a:ext cx="3648125" cy="2034100"/>
          </a:xfrm>
          <a:prstGeom prst="rect">
            <a:avLst/>
          </a:prstGeom>
          <a:noFill/>
          <a:ln>
            <a:noFill/>
          </a:ln>
        </p:spPr>
      </p:pic>
      <p:sp>
        <p:nvSpPr>
          <p:cNvPr id="158" name="Shape 158"/>
          <p:cNvSpPr/>
          <p:nvPr/>
        </p:nvSpPr>
        <p:spPr>
          <a:xfrm>
            <a:off x="6064650" y="89525"/>
            <a:ext cx="1754700" cy="240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200">
                <a:solidFill>
                  <a:schemeClr val="lt1"/>
                </a:solidFill>
              </a:rPr>
              <a:t>RTP 용어</a:t>
            </a:r>
            <a:endParaRPr sz="1200">
              <a:solidFill>
                <a:schemeClr val="lt1"/>
              </a:solidFill>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4174</Words>
  <Application>Microsoft Office PowerPoint</Application>
  <PresentationFormat>On-screen Show (16:9)</PresentationFormat>
  <Paragraphs>667</Paragraphs>
  <Slides>57</Slides>
  <Notes>57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Roboto</vt:lpstr>
      <vt:lpstr>Arial</vt:lpstr>
      <vt:lpstr>Verdana</vt:lpstr>
      <vt:lpstr>Geometric</vt:lpstr>
      <vt:lpstr>WebRTC 사례 조사</vt:lpstr>
      <vt:lpstr>목차</vt:lpstr>
      <vt:lpstr>WebRTC 소개</vt:lpstr>
      <vt:lpstr>WebRTC 소개</vt:lpstr>
      <vt:lpstr>WebRTC 소개</vt:lpstr>
      <vt:lpstr>PowerPoint Presentation</vt:lpstr>
      <vt:lpstr>WebRTC Design/How WebRTC works?</vt:lpstr>
      <vt:lpstr>PowerPoint Presentation</vt:lpstr>
      <vt:lpstr>PowerPoint Presentation</vt:lpstr>
      <vt:lpstr>Multi-user(Multiparty) Topology in WebRCT</vt:lpstr>
      <vt:lpstr>Multi-user(Multiparty) Topology in WebRCT</vt:lpstr>
      <vt:lpstr>WebRTC관련 통계 데이터 (2017년 기준)</vt:lpstr>
      <vt:lpstr>WebRTC관련 통계 데이터</vt:lpstr>
      <vt:lpstr>WebRTC의 강점</vt:lpstr>
      <vt:lpstr>WebRTC 활용하는 유명한 기업들</vt:lpstr>
      <vt:lpstr>WebRTC의 타임라인</vt:lpstr>
      <vt:lpstr>WebRTC 시장 사이즈</vt:lpstr>
      <vt:lpstr>WebRTC  교육 분야 기업</vt:lpstr>
      <vt:lpstr>tokbox: 소개 https://tokbox.com </vt:lpstr>
      <vt:lpstr>tokbox: 제품 소개</vt:lpstr>
      <vt:lpstr>tokbox: 제품 소개</vt:lpstr>
      <vt:lpstr>tokbox: 제품 소개</vt:lpstr>
      <vt:lpstr>tokbox: 판매 정책 (두 가지 있음) </vt:lpstr>
      <vt:lpstr>tokbox: 판매 정책 (두 가지 있음) </vt:lpstr>
      <vt:lpstr>2.    Vidyo: 소개 https://www.vidyo.com  </vt:lpstr>
      <vt:lpstr>2.    Vidyo: 교육적인 제품 소개</vt:lpstr>
      <vt:lpstr>2.    Vidyo: 교육적인 제품 소개</vt:lpstr>
      <vt:lpstr>2.    Vidyo: 교육적인 제품 소개</vt:lpstr>
      <vt:lpstr>2.    Vidyo: 교육적인 제품 소개</vt:lpstr>
      <vt:lpstr>2.    Vizyo 교육분야 사례: Arizona 국립대학교 </vt:lpstr>
      <vt:lpstr>3.    BrainCert: 소개 https://www.braincert.com/ </vt:lpstr>
      <vt:lpstr>3.    BrainCert: 4 개 핵심 플랫폼 소개</vt:lpstr>
      <vt:lpstr>3.    BrainCert: 4 개 핵심 플랫폼 소개</vt:lpstr>
      <vt:lpstr>3.    BrainCert: 4 개 핵심 플랫폼 소개</vt:lpstr>
      <vt:lpstr>3.    BrainCert: 4 개 핵심 플랫폼 소개</vt:lpstr>
      <vt:lpstr>3.    BrainCert: 4 개 핵심 플랫폼 소개</vt:lpstr>
      <vt:lpstr>3.    BrainCert: 판매 전략 </vt:lpstr>
      <vt:lpstr>3.    BrainCert: 판매 정책 </vt:lpstr>
      <vt:lpstr>4.    newrow_: 소개 https://www.newrow.com </vt:lpstr>
      <vt:lpstr>4.    newrow_: newrow_ smart 기능</vt:lpstr>
      <vt:lpstr>4.    newrow_:     Screenshots</vt:lpstr>
      <vt:lpstr>4.    newrow_: 판매 전략</vt:lpstr>
      <vt:lpstr>5. 기타 교육적인 WebRTC 기업들</vt:lpstr>
      <vt:lpstr>6.  교육 분야외의 기업: a. Circuit</vt:lpstr>
      <vt:lpstr>6.  교육 분야외의 기업: b. Apidaze</vt:lpstr>
      <vt:lpstr>6.  교육 분야외의 기업: c. 기타</vt:lpstr>
      <vt:lpstr>결론</vt:lpstr>
      <vt:lpstr>결론 1: 다양한 판매전략 및 프로덕트가 있음 </vt:lpstr>
      <vt:lpstr>PowerPoint Presentation</vt:lpstr>
      <vt:lpstr>PowerPoint Presentation</vt:lpstr>
      <vt:lpstr>참고자료</vt:lpstr>
      <vt:lpstr>WebRTC  교육 분야  사례 연구 </vt:lpstr>
      <vt:lpstr>Senegal 대학교에서 WebRTC기반 Collaborative 이러닝 시스템 구축</vt:lpstr>
      <vt:lpstr>Senegal 대학교에서 WebRTC기반 Collaborative 이러닝 시스템 구축</vt:lpstr>
      <vt:lpstr>Senegal 대학교에서 WebRTC기반 Collaborative 이러닝 시스템 구축</vt:lpstr>
      <vt:lpstr>2.    WebRTC 기반 온라인 비디오기반 교육시스템 디자인 및 실행</vt:lpstr>
      <vt:lpstr>기타 참고 자료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사례 조사</dc:title>
  <cp:lastModifiedBy>유누스</cp:lastModifiedBy>
  <cp:revision>3</cp:revision>
  <dcterms:modified xsi:type="dcterms:W3CDTF">2018-03-20T02:04:42Z</dcterms:modified>
</cp:coreProperties>
</file>